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5" r:id="rId2"/>
    <p:sldId id="267" r:id="rId3"/>
    <p:sldId id="262" r:id="rId4"/>
    <p:sldId id="276" r:id="rId5"/>
    <p:sldId id="277" r:id="rId6"/>
    <p:sldId id="271" r:id="rId7"/>
    <p:sldId id="272" r:id="rId8"/>
    <p:sldId id="279" r:id="rId9"/>
    <p:sldId id="274" r:id="rId10"/>
    <p:sldId id="278"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Brenn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6" autoAdjust="0"/>
    <p:restoredTop sz="93178" autoAdjust="0"/>
  </p:normalViewPr>
  <p:slideViewPr>
    <p:cSldViewPr>
      <p:cViewPr varScale="1">
        <p:scale>
          <a:sx n="72" d="100"/>
          <a:sy n="72" d="100"/>
        </p:scale>
        <p:origin x="13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n-GB"/>
              <a:t>Afraefreatea</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178A341-CCA3-487E-8C0C-2D9D2F232DB3}" type="datetimeFigureOut">
              <a:rPr lang="en-GB"/>
              <a:pPr>
                <a:defRPr/>
              </a:pPr>
              <a:t>07/09/2017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FFA4B3A-815F-433F-9932-2024CC753065}" type="slidenum">
              <a:rPr lang="en-GB"/>
              <a:pPr>
                <a:defRPr/>
              </a:pPr>
              <a:t>‹#›</a:t>
            </a:fld>
            <a:endParaRPr lang="en-GB"/>
          </a:p>
        </p:txBody>
      </p:sp>
    </p:spTree>
    <p:extLst>
      <p:ext uri="{BB962C8B-B14F-4D97-AF65-F5344CB8AC3E}">
        <p14:creationId xmlns:p14="http://schemas.microsoft.com/office/powerpoint/2010/main" val="175932373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n-GB"/>
              <a:t>Afraefreatea</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B329BB-C59F-486D-9FF9-26A20D3940E7}" type="datetimeFigureOut">
              <a:rPr lang="en-GB"/>
              <a:pPr>
                <a:defRPr/>
              </a:pPr>
              <a:t>07/09/2017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45AAD47-9F7A-4D40-BAAD-0D9F6F09C5C4}" type="slidenum">
              <a:rPr lang="en-GB"/>
              <a:pPr>
                <a:defRPr/>
              </a:pPr>
              <a:t>‹#›</a:t>
            </a:fld>
            <a:endParaRPr lang="en-GB"/>
          </a:p>
        </p:txBody>
      </p:sp>
    </p:spTree>
    <p:extLst>
      <p:ext uri="{BB962C8B-B14F-4D97-AF65-F5344CB8AC3E}">
        <p14:creationId xmlns:p14="http://schemas.microsoft.com/office/powerpoint/2010/main" val="400827610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7DC488C-93B9-493B-B4CA-8CA595E67FC0}" type="datetime1">
              <a:rPr lang="en-GB"/>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7A88AB9-706B-440E-8DE5-BD33AF7CA98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37F440A-8361-4663-986B-F0EF8453AA36}" type="datetime1">
              <a:rPr lang="en-GB"/>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4C8A1CB-2F0A-419F-85EF-430DC2BA1B4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6CF8039-6A3C-466F-B1DF-524E055573C9}" type="datetime1">
              <a:rPr lang="en-GB"/>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6DD794F-9D65-414A-9741-D85192228BA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A013B11-E9DF-4EF5-9549-7457E62292C1}" type="datetime1">
              <a:rPr lang="en-GB"/>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FC65141-1550-4A73-9CA9-5F94A4BEE9B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3DFCA56-CD11-4C2B-9221-AE8BDEA89759}" type="datetime1">
              <a:rPr lang="en-GB"/>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ACF521-A0BC-4D59-8007-07EFAB437B2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1613B3A-7F71-4746-B793-047F8BBFA3E1}" type="datetime1">
              <a:rPr lang="en-GB"/>
              <a:pPr>
                <a:defRPr/>
              </a:pPr>
              <a:t>07/09/2017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1E2F06C-4B44-426F-8577-36A71336ECD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991140C-9ED2-41D4-9AC3-5FE8BF491668}" type="datetime1">
              <a:rPr lang="en-GB"/>
              <a:pPr>
                <a:defRPr/>
              </a:pPr>
              <a:t>07/09/2017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040E30D-7474-47A5-AF0D-8A6CB50D356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CECE244-314E-4AE9-ADF5-C7F0D3380555}" type="datetime1">
              <a:rPr lang="en-GB"/>
              <a:pPr>
                <a:defRPr/>
              </a:pPr>
              <a:t>07/09/2017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C8F588E-DCDC-402F-8520-FD1ACA377AB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70F1EF-8C5B-4AF8-8027-178F64C9074C}" type="datetime1">
              <a:rPr lang="en-GB"/>
              <a:pPr>
                <a:defRPr/>
              </a:pPr>
              <a:t>07/09/2017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0E44CFB-BBB7-48C7-B7DE-D167BA5F546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A95B7E-63DB-4C59-B110-20A79DCE0A23}" type="datetime1">
              <a:rPr lang="en-GB"/>
              <a:pPr>
                <a:defRPr/>
              </a:pPr>
              <a:t>07/09/2017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91A97D-2BD7-4BBC-B332-2DF156352B3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F7B6B0-07DB-4873-8488-D8AE8371C419}" type="datetime1">
              <a:rPr lang="en-GB"/>
              <a:pPr>
                <a:defRPr/>
              </a:pPr>
              <a:t>07/09/2017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73BB72-FF9F-4084-A71C-A2ACBD2BE66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3124410-4586-4ACC-90F6-98B092C9A4B5}" type="datetime1">
              <a:rPr lang="en-GB"/>
              <a:pPr>
                <a:defRPr/>
              </a:pPr>
              <a:t>07/09/2017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5BCD1C-E855-4460-B841-B2FC3367BF5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hildrensfootballalliance.com/football-and-peace/" TargetMode="Externa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childrensfootballalliance.com/football-and-pea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www.childrensfootballalliance.com/football-and-peace/peace-field-project/" TargetMode="External"/><Relationship Id="rId7"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hyperlink" Target="http://www.chaileyschool.org/" TargetMode="External"/><Relationship Id="rId10" Type="http://schemas.openxmlformats.org/officeDocument/2006/relationships/image" Target="../media/image9.png"/><Relationship Id="rId4" Type="http://schemas.openxmlformats.org/officeDocument/2006/relationships/hyperlink" Target="http://www.abbeyschoolfaversham.co.uk/" TargetMode="External"/><Relationship Id="rId9"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eacevillage.b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childrensfootballalliance.com/football-and-peac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843213" y="2924175"/>
            <a:ext cx="2746375" cy="292100"/>
          </a:xfrm>
        </p:spPr>
        <p:txBody>
          <a:bodyPr/>
          <a:lstStyle/>
          <a:p>
            <a:pPr eaLnBrk="1" hangingPunct="1"/>
            <a:endParaRPr lang="en-GB" sz="4000" u="sng"/>
          </a:p>
        </p:txBody>
      </p:sp>
      <p:sp>
        <p:nvSpPr>
          <p:cNvPr id="20482" name="TextBox 4"/>
          <p:cNvSpPr txBox="1">
            <a:spLocks noChangeArrowheads="1"/>
          </p:cNvSpPr>
          <p:nvPr/>
        </p:nvSpPr>
        <p:spPr bwMode="auto">
          <a:xfrm>
            <a:off x="250825" y="4941888"/>
            <a:ext cx="8316913" cy="677108"/>
          </a:xfrm>
          <a:prstGeom prst="rect">
            <a:avLst/>
          </a:prstGeom>
          <a:noFill/>
          <a:ln w="9525">
            <a:noFill/>
            <a:miter lim="800000"/>
            <a:headEnd/>
            <a:tailEnd/>
          </a:ln>
        </p:spPr>
        <p:txBody>
          <a:bodyPr>
            <a:spAutoFit/>
          </a:bodyPr>
          <a:lstStyle/>
          <a:p>
            <a:pPr algn="ctr"/>
            <a:r>
              <a:rPr lang="en-GB" dirty="0">
                <a:hlinkClick r:id="rId2"/>
              </a:rPr>
              <a:t>http://www.childrensfootballalliance.com/football-and-peace/</a:t>
            </a:r>
            <a:endParaRPr lang="en-GB" sz="2000" dirty="0">
              <a:latin typeface="Times New Roman" pitchFamily="18" charset="0"/>
            </a:endParaRPr>
          </a:p>
          <a:p>
            <a:pPr>
              <a:buFont typeface="Arial" charset="0"/>
              <a:buChar char="•"/>
            </a:pPr>
            <a:endParaRPr lang="en-GB" dirty="0">
              <a:latin typeface="Times New Roman" pitchFamily="18" charset="0"/>
            </a:endParaRPr>
          </a:p>
        </p:txBody>
      </p:sp>
      <p:pic>
        <p:nvPicPr>
          <p:cNvPr id="20484" name="Picture 8" descr="NCFA_Logo_Full_Horizontal_684"/>
          <p:cNvPicPr>
            <a:picLocks noChangeAspect="1" noChangeArrowheads="1"/>
          </p:cNvPicPr>
          <p:nvPr/>
        </p:nvPicPr>
        <p:blipFill>
          <a:blip r:embed="rId3"/>
          <a:srcRect/>
          <a:stretch>
            <a:fillRect/>
          </a:stretch>
        </p:blipFill>
        <p:spPr bwMode="auto">
          <a:xfrm>
            <a:off x="1258888" y="692150"/>
            <a:ext cx="6515100" cy="3762375"/>
          </a:xfrm>
          <a:prstGeom prst="rect">
            <a:avLst/>
          </a:prstGeom>
          <a:noFill/>
          <a:ln w="9525">
            <a:noFill/>
            <a:miter lim="800000"/>
            <a:headEnd/>
            <a:tailEnd/>
          </a:ln>
        </p:spPr>
      </p:pic>
      <p:pic>
        <p:nvPicPr>
          <p:cNvPr id="6" name="Picture 5" descr="C:\Users\ernie\Pictures\NCFA website\peacevillage_200.jpg"/>
          <p:cNvPicPr/>
          <p:nvPr/>
        </p:nvPicPr>
        <p:blipFill>
          <a:blip r:embed="rId4">
            <a:extLst>
              <a:ext uri="{28A0092B-C50C-407E-A947-70E740481C1C}">
                <a14:useLocalDpi xmlns:a14="http://schemas.microsoft.com/office/drawing/2010/main" val="0"/>
              </a:ext>
            </a:extLst>
          </a:blip>
          <a:srcRect/>
          <a:stretch>
            <a:fillRect/>
          </a:stretch>
        </p:blipFill>
        <p:spPr bwMode="auto">
          <a:xfrm>
            <a:off x="179512" y="5697308"/>
            <a:ext cx="1622118" cy="720081"/>
          </a:xfrm>
          <a:prstGeom prst="rect">
            <a:avLst/>
          </a:prstGeom>
          <a:noFill/>
          <a:ln>
            <a:noFill/>
          </a:ln>
        </p:spPr>
      </p:pic>
      <p:pic>
        <p:nvPicPr>
          <p:cNvPr id="7" name="Afbeelding 2"/>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739329"/>
            <a:ext cx="1666240" cy="7340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B34B3B-AA55-4497-A508-33A61606D84C}"/>
              </a:ext>
            </a:extLst>
          </p:cNvPr>
          <p:cNvGraphicFramePr>
            <a:graphicFrameLocks noGrp="1"/>
          </p:cNvGraphicFramePr>
          <p:nvPr>
            <p:extLst>
              <p:ext uri="{D42A27DB-BD31-4B8C-83A1-F6EECF244321}">
                <p14:modId xmlns:p14="http://schemas.microsoft.com/office/powerpoint/2010/main" val="3154992158"/>
              </p:ext>
            </p:extLst>
          </p:nvPr>
        </p:nvGraphicFramePr>
        <p:xfrm>
          <a:off x="539552" y="1916832"/>
          <a:ext cx="8229600" cy="4153323"/>
        </p:xfrm>
        <a:graphic>
          <a:graphicData uri="http://schemas.openxmlformats.org/drawingml/2006/table">
            <a:tbl>
              <a:tblPr firstRow="1" firstCol="1" bandRow="1"/>
              <a:tblGrid>
                <a:gridCol w="2057106">
                  <a:extLst>
                    <a:ext uri="{9D8B030D-6E8A-4147-A177-3AD203B41FA5}">
                      <a16:colId xmlns:a16="http://schemas.microsoft.com/office/drawing/2014/main" val="2379285980"/>
                    </a:ext>
                  </a:extLst>
                </a:gridCol>
                <a:gridCol w="2057106">
                  <a:extLst>
                    <a:ext uri="{9D8B030D-6E8A-4147-A177-3AD203B41FA5}">
                      <a16:colId xmlns:a16="http://schemas.microsoft.com/office/drawing/2014/main" val="3725243094"/>
                    </a:ext>
                  </a:extLst>
                </a:gridCol>
                <a:gridCol w="2057694">
                  <a:extLst>
                    <a:ext uri="{9D8B030D-6E8A-4147-A177-3AD203B41FA5}">
                      <a16:colId xmlns:a16="http://schemas.microsoft.com/office/drawing/2014/main" val="4139935427"/>
                    </a:ext>
                  </a:extLst>
                </a:gridCol>
                <a:gridCol w="2057694">
                  <a:extLst>
                    <a:ext uri="{9D8B030D-6E8A-4147-A177-3AD203B41FA5}">
                      <a16:colId xmlns:a16="http://schemas.microsoft.com/office/drawing/2014/main" val="3174744045"/>
                    </a:ext>
                  </a:extLst>
                </a:gridCol>
              </a:tblGrid>
              <a:tr h="332266">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BE" sz="1000" b="1">
                          <a:effectLst/>
                          <a:latin typeface="Calibri" panose="020F0502020204030204" pitchFamily="34" charset="0"/>
                          <a:ea typeface="Calibri" panose="020F0502020204030204" pitchFamily="34" charset="0"/>
                          <a:cs typeface="Times New Roman" panose="02020603050405020304" pitchFamily="18" charset="0"/>
                        </a:rPr>
                        <a:t>Morning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7000"/>
                        </a:lnSpc>
                        <a:spcAft>
                          <a:spcPts val="0"/>
                        </a:spcAft>
                      </a:pPr>
                      <a:r>
                        <a:rPr lang="nl-BE" sz="1000" b="1">
                          <a:effectLst/>
                          <a:latin typeface="Calibri" panose="020F0502020204030204" pitchFamily="34" charset="0"/>
                          <a:ea typeface="Calibri" panose="020F0502020204030204" pitchFamily="34" charset="0"/>
                          <a:cs typeface="Times New Roman" panose="02020603050405020304" pitchFamily="18" charset="0"/>
                        </a:rPr>
                        <a:t>afthernoon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lnSpc>
                          <a:spcPct val="107000"/>
                        </a:lnSpc>
                        <a:spcAft>
                          <a:spcPts val="0"/>
                        </a:spcAft>
                      </a:pPr>
                      <a:r>
                        <a:rPr lang="nl-BE" sz="1000" b="1">
                          <a:effectLst/>
                          <a:latin typeface="Calibri" panose="020F0502020204030204" pitchFamily="34" charset="0"/>
                          <a:ea typeface="Calibri" panose="020F0502020204030204" pitchFamily="34" charset="0"/>
                          <a:cs typeface="Times New Roman" panose="02020603050405020304" pitchFamily="18" charset="0"/>
                        </a:rPr>
                        <a:t>Evening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nl-BE" sz="1000" b="1">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487552435"/>
                  </a:ext>
                </a:extLst>
              </a:tr>
              <a:tr h="498399">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Sunday 17 September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Welcome: England / Belgium / Italy / PEACE VILLAGE (PV)</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Ice braeking session (NCFA)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March of the Phoenix (Peace Village)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91584117"/>
                  </a:ext>
                </a:extLst>
              </a:tr>
              <a:tr h="498399">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Monday 18 September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Peace Fields 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Passchendaele MMP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Tyne cot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Multi purpose games (England / Belgium / Italy)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4597153"/>
                  </a:ext>
                </a:extLst>
              </a:tr>
              <a:tr h="332266">
                <a:tc rowSpan="2">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Tuesday 19 September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Peac Day Celebration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Cycling / Christmas truces (PV)</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Cricket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The art of the communication (Pax Christie)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9008992"/>
                  </a:ext>
                </a:extLst>
              </a:tr>
              <a:tr h="332266">
                <a:tc vMerge="1">
                  <a:txBody>
                    <a:bodyPr/>
                    <a:lstStyle/>
                    <a:p>
                      <a:endParaRPr lang="en-GB"/>
                    </a:p>
                  </a:txBody>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Touch Rugby (Abbey School)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50729243"/>
                  </a:ext>
                </a:extLst>
              </a:tr>
              <a:tr h="996797">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Wednesday 20 September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Commemoration 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Graffiti Art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Cultural games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Football (Chailey School)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SPECIAL GUESTS 3p.m. – 7 p.m.: FC Bruges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Ypres Last post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23389159"/>
                  </a:ext>
                </a:extLst>
              </a:tr>
              <a:tr h="664531">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Thursday 21 September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International Day of Peace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Workshop Caritas International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Football (NCFA)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Conflict resolution (NCFA)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Movie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03929026"/>
                  </a:ext>
                </a:extLst>
              </a:tr>
              <a:tr h="498399">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Friday 22 September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Football &amp; Peace 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Closing ceremony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BE" sz="1000">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BE"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952673"/>
                  </a:ext>
                </a:extLst>
              </a:tr>
            </a:tbl>
          </a:graphicData>
        </a:graphic>
      </p:graphicFrame>
      <p:pic>
        <p:nvPicPr>
          <p:cNvPr id="4" name="Picture 3">
            <a:extLst>
              <a:ext uri="{FF2B5EF4-FFF2-40B4-BE49-F238E27FC236}">
                <a16:creationId xmlns:a16="http://schemas.microsoft.com/office/drawing/2014/main" id="{F8A627D2-7DED-47BD-AEF3-0FDC5D96D47E}"/>
              </a:ext>
            </a:extLst>
          </p:cNvPr>
          <p:cNvPicPr>
            <a:picLocks noChangeAspect="1"/>
          </p:cNvPicPr>
          <p:nvPr/>
        </p:nvPicPr>
        <p:blipFill>
          <a:blip r:embed="rId2"/>
          <a:stretch>
            <a:fillRect/>
          </a:stretch>
        </p:blipFill>
        <p:spPr>
          <a:xfrm>
            <a:off x="574846" y="980728"/>
            <a:ext cx="7681626" cy="481626"/>
          </a:xfrm>
          <a:prstGeom prst="rect">
            <a:avLst/>
          </a:prstGeom>
        </p:spPr>
      </p:pic>
    </p:spTree>
    <p:extLst>
      <p:ext uri="{BB962C8B-B14F-4D97-AF65-F5344CB8AC3E}">
        <p14:creationId xmlns:p14="http://schemas.microsoft.com/office/powerpoint/2010/main" val="384795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ChangeArrowheads="1"/>
          </p:cNvSpPr>
          <p:nvPr/>
        </p:nvSpPr>
        <p:spPr bwMode="auto">
          <a:xfrm>
            <a:off x="1403635" y="5733256"/>
            <a:ext cx="6408737" cy="641350"/>
          </a:xfrm>
          <a:prstGeom prst="rect">
            <a:avLst/>
          </a:prstGeom>
          <a:noFill/>
          <a:ln w="9525">
            <a:noFill/>
            <a:miter lim="800000"/>
            <a:headEnd/>
            <a:tailEnd/>
          </a:ln>
        </p:spPr>
        <p:txBody>
          <a:bodyPr anchor="ctr">
            <a:spAutoFit/>
          </a:bodyPr>
          <a:lstStyle/>
          <a:p>
            <a:r>
              <a:rPr lang="en-US" dirty="0">
                <a:hlinkClick r:id="rId2"/>
              </a:rPr>
              <a:t>http://www.childrensfootballalliance.com/football-and-peace/</a:t>
            </a:r>
            <a:br>
              <a:rPr lang="en-US" dirty="0"/>
            </a:br>
            <a:endParaRPr lang="en-US" dirty="0"/>
          </a:p>
        </p:txBody>
      </p:sp>
      <p:sp>
        <p:nvSpPr>
          <p:cNvPr id="2" name="Content Placeholder 1"/>
          <p:cNvSpPr>
            <a:spLocks noGrp="1"/>
          </p:cNvSpPr>
          <p:nvPr>
            <p:ph idx="1"/>
          </p:nvPr>
        </p:nvSpPr>
        <p:spPr>
          <a:xfrm>
            <a:off x="1115616" y="764704"/>
            <a:ext cx="6984776" cy="4248472"/>
          </a:xfrm>
        </p:spPr>
        <p:txBody>
          <a:bodyPr/>
          <a:lstStyle/>
          <a:p>
            <a:pPr marL="0" indent="0" algn="ctr">
              <a:buNone/>
            </a:pPr>
            <a:r>
              <a:rPr lang="en-US" b="1" u="sng" dirty="0">
                <a:ln w="22225">
                  <a:solidFill>
                    <a:schemeClr val="accent2"/>
                  </a:solidFill>
                  <a:prstDash val="solid"/>
                </a:ln>
                <a:solidFill>
                  <a:schemeClr val="accent2">
                    <a:lumMod val="40000"/>
                    <a:lumOff val="60000"/>
                  </a:schemeClr>
                </a:solidFill>
              </a:rPr>
              <a:t>EMERGENCY CONTACT NUMBERS</a:t>
            </a:r>
            <a:endParaRPr lang="en-GB" b="1" u="sng" dirty="0"/>
          </a:p>
          <a:p>
            <a:pPr marL="0" indent="0">
              <a:buNone/>
            </a:pPr>
            <a:endParaRPr lang="en-GB" sz="1400" b="1" u="sng" dirty="0"/>
          </a:p>
          <a:p>
            <a:pPr marL="0" indent="0" algn="ctr">
              <a:buNone/>
            </a:pPr>
            <a:r>
              <a:rPr lang="en-GB" sz="1800" dirty="0"/>
              <a:t>In case of any emergency contact the numbers listed below.</a:t>
            </a:r>
          </a:p>
          <a:p>
            <a:pPr marL="0" indent="0">
              <a:buNone/>
            </a:pPr>
            <a:endParaRPr lang="en-GB" sz="1800" dirty="0"/>
          </a:p>
          <a:p>
            <a:pPr marL="0" indent="0">
              <a:buNone/>
            </a:pPr>
            <a:r>
              <a:rPr lang="en-GB" sz="1800" dirty="0"/>
              <a:t>NCFA Director: </a:t>
            </a:r>
            <a:r>
              <a:rPr lang="en-GB" sz="1800" b="1" dirty="0"/>
              <a:t>Ernie Brennan + 00 44 (0)7813 082584</a:t>
            </a:r>
          </a:p>
          <a:p>
            <a:pPr marL="0" indent="0">
              <a:buNone/>
            </a:pPr>
            <a:r>
              <a:rPr lang="en-GB" sz="1800" dirty="0"/>
              <a:t>NCFA Manager: </a:t>
            </a:r>
            <a:r>
              <a:rPr lang="en-GB" sz="1800" b="1" dirty="0"/>
              <a:t>John Casey + 00 44 (0)7792068634</a:t>
            </a:r>
          </a:p>
          <a:p>
            <a:pPr marL="0" indent="0">
              <a:buNone/>
            </a:pPr>
            <a:endParaRPr lang="en-GB" sz="1800" dirty="0"/>
          </a:p>
          <a:p>
            <a:pPr marL="0" indent="0">
              <a:buNone/>
            </a:pPr>
            <a:r>
              <a:rPr lang="en-GB" sz="1800" dirty="0"/>
              <a:t>Peace Village: </a:t>
            </a:r>
            <a:r>
              <a:rPr lang="en-GB" sz="1800" b="1" dirty="0"/>
              <a:t>Matti </a:t>
            </a:r>
            <a:r>
              <a:rPr lang="en-GB" sz="1800" b="1" dirty="0" err="1"/>
              <a:t>Vandemaele</a:t>
            </a:r>
            <a:r>
              <a:rPr lang="en-GB" sz="1800" b="1" dirty="0"/>
              <a:t> + 00 32 (0) 57 22 60 40</a:t>
            </a:r>
          </a:p>
          <a:p>
            <a:pPr marL="0" indent="0">
              <a:buNone/>
            </a:pPr>
            <a:endParaRPr lang="en-GB" sz="1800" dirty="0"/>
          </a:p>
          <a:p>
            <a:pPr marL="0" indent="0">
              <a:buNone/>
            </a:pPr>
            <a:r>
              <a:rPr lang="en-GB" sz="1800" dirty="0"/>
              <a:t>All members of staff will have a register of pupils emergency contact details.  If there is an emergency at home parents, guardians and carers, must contact the NCFA in the first instance.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842" y="404664"/>
            <a:ext cx="5688632" cy="1296144"/>
          </a:xfrm>
        </p:spPr>
        <p:txBody>
          <a:bodyPr/>
          <a:lstStyle/>
          <a:p>
            <a:r>
              <a:rPr lang="en-US" b="1" dirty="0">
                <a:ln w="22225">
                  <a:solidFill>
                    <a:schemeClr val="accent2"/>
                  </a:solidFill>
                  <a:prstDash val="solid"/>
                </a:ln>
                <a:solidFill>
                  <a:schemeClr val="accent2">
                    <a:lumMod val="40000"/>
                    <a:lumOff val="60000"/>
                  </a:schemeClr>
                </a:solidFill>
              </a:rPr>
              <a:t>GLOBAL PEACE GAMES</a:t>
            </a:r>
            <a:br>
              <a:rPr lang="en-US" b="1" dirty="0">
                <a:ln w="22225">
                  <a:solidFill>
                    <a:schemeClr val="accent2"/>
                  </a:solidFill>
                  <a:prstDash val="solid"/>
                </a:ln>
                <a:solidFill>
                  <a:schemeClr val="accent2">
                    <a:lumMod val="40000"/>
                    <a:lumOff val="60000"/>
                  </a:schemeClr>
                </a:solidFill>
              </a:rPr>
            </a:br>
            <a:r>
              <a:rPr lang="en-US" b="1" dirty="0">
                <a:ln w="22225">
                  <a:solidFill>
                    <a:schemeClr val="accent2"/>
                  </a:solidFill>
                  <a:prstDash val="solid"/>
                </a:ln>
                <a:solidFill>
                  <a:schemeClr val="accent2">
                    <a:lumMod val="40000"/>
                    <a:lumOff val="60000"/>
                  </a:schemeClr>
                </a:solidFill>
              </a:rPr>
              <a:t>2017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5354729"/>
            <a:ext cx="1570233" cy="1212700"/>
          </a:xfrm>
          <a:prstGeom prst="rect">
            <a:avLst/>
          </a:prstGeom>
        </p:spPr>
      </p:pic>
      <p:sp>
        <p:nvSpPr>
          <p:cNvPr id="3" name="TextBox 2"/>
          <p:cNvSpPr txBox="1"/>
          <p:nvPr/>
        </p:nvSpPr>
        <p:spPr>
          <a:xfrm>
            <a:off x="683568" y="1995617"/>
            <a:ext cx="8136904" cy="3970318"/>
          </a:xfrm>
          <a:prstGeom prst="rect">
            <a:avLst/>
          </a:prstGeom>
          <a:noFill/>
        </p:spPr>
        <p:txBody>
          <a:bodyPr wrap="square" rtlCol="0">
            <a:spAutoFit/>
          </a:bodyPr>
          <a:lstStyle/>
          <a:p>
            <a:pPr marL="285750" indent="-285750">
              <a:buFont typeface="Arial" panose="020B0604020202020204" pitchFamily="34" charset="0"/>
              <a:buChar char="•"/>
            </a:pPr>
            <a:r>
              <a:rPr lang="en-GB" dirty="0"/>
              <a:t>The GPGs is linked to </a:t>
            </a:r>
            <a:r>
              <a:rPr lang="en-GB" dirty="0">
                <a:hlinkClick r:id="rId3"/>
              </a:rPr>
              <a:t>Peace Fields Projects </a:t>
            </a:r>
            <a:r>
              <a:rPr lang="en-GB" dirty="0"/>
              <a:t>which aims to twin</a:t>
            </a:r>
          </a:p>
          <a:p>
            <a:r>
              <a:rPr lang="en-GB" dirty="0"/>
              <a:t>     school playing fields with Flanders Peace Field.</a:t>
            </a:r>
          </a:p>
          <a:p>
            <a:endParaRPr lang="en-GB" dirty="0"/>
          </a:p>
          <a:p>
            <a:pPr marL="285750" indent="-285750">
              <a:buFont typeface="Arial" panose="020B0604020202020204" pitchFamily="34" charset="0"/>
              <a:buChar char="•"/>
            </a:pPr>
            <a:r>
              <a:rPr lang="en-GB" dirty="0"/>
              <a:t>The GPG is funded by the European Union.</a:t>
            </a:r>
          </a:p>
          <a:p>
            <a:endParaRPr lang="en-GB" dirty="0"/>
          </a:p>
          <a:p>
            <a:pPr marL="285750" indent="-285750">
              <a:buFont typeface="Arial" panose="020B0604020202020204" pitchFamily="34" charset="0"/>
              <a:buChar char="•"/>
            </a:pPr>
            <a:r>
              <a:rPr lang="en-GB" dirty="0"/>
              <a:t>Countries taking part: Belgium, England and Italy.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Schools representing England: </a:t>
            </a:r>
          </a:p>
          <a:p>
            <a:endParaRPr lang="en-GB" dirty="0">
              <a:hlinkClick r:id="rId4"/>
            </a:endParaRPr>
          </a:p>
          <a:p>
            <a:r>
              <a:rPr lang="en-GB" dirty="0">
                <a:hlinkClick r:id="rId4"/>
              </a:rPr>
              <a:t>The Abbey School</a:t>
            </a:r>
            <a:r>
              <a:rPr lang="en-GB" dirty="0"/>
              <a:t>, Faversham, Kent &amp; </a:t>
            </a:r>
            <a:r>
              <a:rPr lang="en-GB" u="sng" dirty="0" err="1">
                <a:hlinkClick r:id="rId5"/>
              </a:rPr>
              <a:t>Chailey</a:t>
            </a:r>
            <a:r>
              <a:rPr lang="en-GB" u="sng" dirty="0">
                <a:hlinkClick r:id="rId5"/>
              </a:rPr>
              <a:t> School</a:t>
            </a:r>
            <a:r>
              <a:rPr lang="en-GB" dirty="0"/>
              <a:t>, </a:t>
            </a:r>
            <a:r>
              <a:rPr lang="en-GB" dirty="0" err="1"/>
              <a:t>Chailey</a:t>
            </a:r>
            <a:r>
              <a:rPr lang="en-GB" dirty="0"/>
              <a:t>, Sussex.</a:t>
            </a:r>
          </a:p>
          <a:p>
            <a:endParaRPr lang="en-GB" dirty="0"/>
          </a:p>
          <a:p>
            <a:endParaRPr lang="en-GB" dirty="0"/>
          </a:p>
          <a:p>
            <a:endParaRPr lang="en-GB" dirty="0"/>
          </a:p>
          <a:p>
            <a:pPr marL="285750" indent="-285750">
              <a:buFont typeface="Arial" panose="020B0604020202020204" pitchFamily="34" charset="0"/>
              <a:buChar char="•"/>
            </a:pPr>
            <a:endParaRPr lang="en-GB" dirty="0"/>
          </a:p>
        </p:txBody>
      </p:sp>
      <p:pic>
        <p:nvPicPr>
          <p:cNvPr id="8" name="Picture 7"/>
          <p:cNvPicPr>
            <a:picLocks noChangeAspect="1"/>
          </p:cNvPicPr>
          <p:nvPr/>
        </p:nvPicPr>
        <p:blipFill>
          <a:blip r:embed="rId6"/>
          <a:stretch>
            <a:fillRect/>
          </a:stretch>
        </p:blipFill>
        <p:spPr>
          <a:xfrm>
            <a:off x="3041568" y="5747989"/>
            <a:ext cx="2132439" cy="81943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1668" y="5354728"/>
            <a:ext cx="1212700" cy="12127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5954" y="5484687"/>
            <a:ext cx="1053852" cy="972786"/>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568" y="1082916"/>
            <a:ext cx="3343275" cy="78105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0112" y="883598"/>
            <a:ext cx="2549874" cy="817210"/>
          </a:xfrm>
          <a:prstGeom prst="rect">
            <a:avLst/>
          </a:prstGeom>
        </p:spPr>
      </p:pic>
    </p:spTree>
    <p:extLst>
      <p:ext uri="{BB962C8B-B14F-4D97-AF65-F5344CB8AC3E}">
        <p14:creationId xmlns:p14="http://schemas.microsoft.com/office/powerpoint/2010/main" val="161680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294755" y="838537"/>
            <a:ext cx="7849245" cy="647601"/>
          </a:xfrm>
        </p:spPr>
        <p:txBody>
          <a:bodyPr/>
          <a:lstStyle/>
          <a:p>
            <a:pPr eaLnBrk="1" hangingPunct="1"/>
            <a:r>
              <a:rPr lang="en-US" sz="6600" b="1" dirty="0">
                <a:ln w="22225">
                  <a:solidFill>
                    <a:schemeClr val="accent2"/>
                  </a:solidFill>
                  <a:prstDash val="solid"/>
                </a:ln>
                <a:solidFill>
                  <a:schemeClr val="accent2">
                    <a:lumMod val="40000"/>
                    <a:lumOff val="60000"/>
                  </a:schemeClr>
                </a:solidFill>
              </a:rPr>
              <a:t>Then and now.</a:t>
            </a:r>
            <a:br>
              <a:rPr lang="en-US" sz="6600" b="1" dirty="0">
                <a:ln w="22225">
                  <a:solidFill>
                    <a:schemeClr val="accent2"/>
                  </a:solidFill>
                  <a:prstDash val="solid"/>
                </a:ln>
                <a:solidFill>
                  <a:schemeClr val="accent2">
                    <a:lumMod val="40000"/>
                    <a:lumOff val="60000"/>
                  </a:schemeClr>
                </a:solidFill>
              </a:rPr>
            </a:br>
            <a:r>
              <a:rPr lang="en-US" sz="2800" b="1" dirty="0">
                <a:ln w="22225">
                  <a:solidFill>
                    <a:schemeClr val="accent2"/>
                  </a:solidFill>
                  <a:prstDash val="solid"/>
                </a:ln>
                <a:solidFill>
                  <a:schemeClr val="accent2">
                    <a:lumMod val="40000"/>
                    <a:lumOff val="60000"/>
                  </a:schemeClr>
                </a:solidFill>
              </a:rPr>
              <a:t>AIM</a:t>
            </a:r>
            <a:endParaRPr lang="en-GB" sz="2800" dirty="0"/>
          </a:p>
        </p:txBody>
      </p:sp>
      <p:sp>
        <p:nvSpPr>
          <p:cNvPr id="16386" name="Text Box 10"/>
          <p:cNvSpPr txBox="1">
            <a:spLocks noChangeArrowheads="1"/>
          </p:cNvSpPr>
          <p:nvPr/>
        </p:nvSpPr>
        <p:spPr bwMode="auto">
          <a:xfrm>
            <a:off x="2195513" y="2133600"/>
            <a:ext cx="5275262" cy="366713"/>
          </a:xfrm>
          <a:prstGeom prst="rect">
            <a:avLst/>
          </a:prstGeom>
          <a:noFill/>
          <a:ln w="9525">
            <a:noFill/>
            <a:miter lim="800000"/>
            <a:headEnd/>
            <a:tailEnd/>
          </a:ln>
        </p:spPr>
        <p:txBody>
          <a:bodyPr>
            <a:spAutoFit/>
          </a:bodyPr>
          <a:lstStyle/>
          <a:p>
            <a:endParaRPr lang="en-GB"/>
          </a:p>
        </p:txBody>
      </p:sp>
      <p:sp>
        <p:nvSpPr>
          <p:cNvPr id="16387" name="Text Box 14"/>
          <p:cNvSpPr txBox="1">
            <a:spLocks noChangeArrowheads="1"/>
          </p:cNvSpPr>
          <p:nvPr/>
        </p:nvSpPr>
        <p:spPr bwMode="auto">
          <a:xfrm>
            <a:off x="548482" y="2500313"/>
            <a:ext cx="4968875" cy="2031325"/>
          </a:xfrm>
          <a:prstGeom prst="rect">
            <a:avLst/>
          </a:prstGeom>
          <a:noFill/>
          <a:ln w="9525">
            <a:noFill/>
            <a:miter lim="800000"/>
            <a:headEnd/>
            <a:tailEnd/>
          </a:ln>
        </p:spPr>
        <p:txBody>
          <a:bodyPr>
            <a:spAutoFit/>
          </a:bodyPr>
          <a:lstStyle/>
          <a:p>
            <a:pPr algn="just"/>
            <a:r>
              <a:rPr lang="en-US" b="1" dirty="0"/>
              <a:t>To commemorate the centenary of the First World War; The Global Peace Games (GPGs) brings young people together in a cultural exchange of learning. It enables young people to  explore the role of sport; at home, in the community and in different countries; our global village. </a:t>
            </a:r>
            <a:endParaRPr lang="en-GB" b="1" dirty="0"/>
          </a:p>
        </p:txBody>
      </p:sp>
      <p:pic>
        <p:nvPicPr>
          <p:cNvPr id="16388" name="Picture 15" descr="2534 Cross marking the Christmas Truce Field"/>
          <p:cNvPicPr>
            <a:picLocks noChangeAspect="1" noChangeArrowheads="1"/>
          </p:cNvPicPr>
          <p:nvPr/>
        </p:nvPicPr>
        <p:blipFill>
          <a:blip r:embed="rId2"/>
          <a:srcRect/>
          <a:stretch>
            <a:fillRect/>
          </a:stretch>
        </p:blipFill>
        <p:spPr bwMode="auto">
          <a:xfrm>
            <a:off x="5724525" y="1484313"/>
            <a:ext cx="2808288" cy="3889375"/>
          </a:xfrm>
          <a:prstGeom prst="rect">
            <a:avLst/>
          </a:prstGeom>
          <a:noFill/>
          <a:ln w="9525">
            <a:noFill/>
            <a:miter lim="800000"/>
            <a:headEnd/>
            <a:tailEnd/>
          </a:ln>
        </p:spPr>
      </p:pic>
      <p:sp>
        <p:nvSpPr>
          <p:cNvPr id="16389" name="Text Box 16"/>
          <p:cNvSpPr txBox="1">
            <a:spLocks noChangeArrowheads="1"/>
          </p:cNvSpPr>
          <p:nvPr/>
        </p:nvSpPr>
        <p:spPr bwMode="auto">
          <a:xfrm>
            <a:off x="5651500" y="5516563"/>
            <a:ext cx="3097213" cy="366712"/>
          </a:xfrm>
          <a:prstGeom prst="rect">
            <a:avLst/>
          </a:prstGeom>
          <a:noFill/>
          <a:ln w="9525">
            <a:noFill/>
            <a:miter lim="800000"/>
            <a:headEnd/>
            <a:tailEnd/>
          </a:ln>
        </p:spPr>
        <p:txBody>
          <a:bodyPr>
            <a:spAutoFit/>
          </a:bodyPr>
          <a:lstStyle/>
          <a:p>
            <a:r>
              <a:rPr lang="en-GB" dirty="0"/>
              <a:t>FLANDERS PEACE FIELD</a:t>
            </a:r>
          </a:p>
        </p:txBody>
      </p:sp>
      <p:sp>
        <p:nvSpPr>
          <p:cNvPr id="16390" name="Text Box 8"/>
          <p:cNvSpPr txBox="1">
            <a:spLocks noChangeArrowheads="1"/>
          </p:cNvSpPr>
          <p:nvPr/>
        </p:nvSpPr>
        <p:spPr bwMode="auto">
          <a:xfrm>
            <a:off x="468312" y="4684256"/>
            <a:ext cx="5040313" cy="2031325"/>
          </a:xfrm>
          <a:prstGeom prst="rect">
            <a:avLst/>
          </a:prstGeom>
          <a:noFill/>
          <a:ln w="9525">
            <a:noFill/>
            <a:miter lim="800000"/>
            <a:headEnd/>
            <a:tailEnd/>
          </a:ln>
        </p:spPr>
        <p:txBody>
          <a:bodyPr>
            <a:spAutoFit/>
          </a:bodyPr>
          <a:lstStyle/>
          <a:p>
            <a:pPr algn="just"/>
            <a:r>
              <a:rPr lang="en-US" b="1" dirty="0"/>
              <a:t>As an integral module to The Peace Fields Project the GPGs will help contextualise young  people’s perception of war.  It will record their experiences and opinions, which they feel are relevant today - for future generations. </a:t>
            </a:r>
          </a:p>
          <a:p>
            <a:endParaRPr lang="en-GB" dirty="0"/>
          </a:p>
        </p:txBody>
      </p:sp>
      <p:pic>
        <p:nvPicPr>
          <p:cNvPr id="8" name="Picture 7" descr="NCFA_Football_Peace_Poppy_659"/>
          <p:cNvPicPr>
            <a:picLocks noChangeAspect="1" noChangeArrowheads="1"/>
          </p:cNvPicPr>
          <p:nvPr/>
        </p:nvPicPr>
        <p:blipFill>
          <a:blip r:embed="rId3"/>
          <a:srcRect/>
          <a:stretch>
            <a:fillRect/>
          </a:stretch>
        </p:blipFill>
        <p:spPr bwMode="auto">
          <a:xfrm>
            <a:off x="548482" y="404663"/>
            <a:ext cx="1792275" cy="194303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ln w="22225">
                  <a:solidFill>
                    <a:schemeClr val="accent2"/>
                  </a:solidFill>
                  <a:prstDash val="solid"/>
                </a:ln>
                <a:solidFill>
                  <a:schemeClr val="accent2">
                    <a:lumMod val="40000"/>
                    <a:lumOff val="60000"/>
                  </a:schemeClr>
                </a:solidFill>
              </a:rPr>
              <a:t>DATES</a:t>
            </a:r>
            <a:endParaRPr lang="en-GB" dirty="0"/>
          </a:p>
        </p:txBody>
      </p:sp>
      <p:sp>
        <p:nvSpPr>
          <p:cNvPr id="3" name="Subtitle 2"/>
          <p:cNvSpPr>
            <a:spLocks noGrp="1"/>
          </p:cNvSpPr>
          <p:nvPr>
            <p:ph type="subTitle" idx="1"/>
          </p:nvPr>
        </p:nvSpPr>
        <p:spPr>
          <a:xfrm>
            <a:off x="1371600" y="1196752"/>
            <a:ext cx="6400800" cy="1752600"/>
          </a:xfrm>
        </p:spPr>
        <p:txBody>
          <a:bodyPr/>
          <a:lstStyle/>
          <a:p>
            <a:r>
              <a:rPr lang="en-GB" sz="2400" b="1" dirty="0">
                <a:solidFill>
                  <a:schemeClr val="tx1"/>
                </a:solidFill>
              </a:rPr>
              <a:t>Sunday 17</a:t>
            </a:r>
            <a:r>
              <a:rPr lang="en-GB" sz="2400" b="1" baseline="30000" dirty="0">
                <a:solidFill>
                  <a:schemeClr val="tx1"/>
                </a:solidFill>
              </a:rPr>
              <a:t>th</a:t>
            </a:r>
            <a:r>
              <a:rPr lang="en-GB" sz="2400" b="1" dirty="0">
                <a:solidFill>
                  <a:schemeClr val="tx1"/>
                </a:solidFill>
              </a:rPr>
              <a:t> September</a:t>
            </a:r>
          </a:p>
          <a:p>
            <a:r>
              <a:rPr lang="en-GB" sz="2400" b="1" dirty="0">
                <a:solidFill>
                  <a:srgbClr val="FF0000"/>
                </a:solidFill>
              </a:rPr>
              <a:t>Welcome to the GPGs</a:t>
            </a:r>
          </a:p>
          <a:p>
            <a:r>
              <a:rPr lang="en-GB" sz="2400" b="1" dirty="0">
                <a:solidFill>
                  <a:schemeClr val="tx1"/>
                </a:solidFill>
              </a:rPr>
              <a:t>Monday 18</a:t>
            </a:r>
            <a:r>
              <a:rPr lang="en-GB" sz="2400" b="1" baseline="30000" dirty="0">
                <a:solidFill>
                  <a:schemeClr val="tx1"/>
                </a:solidFill>
              </a:rPr>
              <a:t>th</a:t>
            </a:r>
            <a:r>
              <a:rPr lang="en-GB" sz="2400" b="1" dirty="0">
                <a:solidFill>
                  <a:schemeClr val="tx1"/>
                </a:solidFill>
              </a:rPr>
              <a:t> September</a:t>
            </a:r>
          </a:p>
          <a:p>
            <a:r>
              <a:rPr lang="en-GB" sz="2400" b="1" dirty="0">
                <a:solidFill>
                  <a:srgbClr val="00B050"/>
                </a:solidFill>
              </a:rPr>
              <a:t>Peace Fields Day</a:t>
            </a:r>
          </a:p>
          <a:p>
            <a:r>
              <a:rPr lang="en-GB" sz="2400" b="1" dirty="0">
                <a:solidFill>
                  <a:schemeClr val="tx1"/>
                </a:solidFill>
              </a:rPr>
              <a:t>Tuesday 19</a:t>
            </a:r>
            <a:r>
              <a:rPr lang="en-GB" sz="2400" b="1" baseline="30000" dirty="0">
                <a:solidFill>
                  <a:schemeClr val="tx1"/>
                </a:solidFill>
              </a:rPr>
              <a:t>th</a:t>
            </a:r>
            <a:r>
              <a:rPr lang="en-GB" sz="2400" b="1" dirty="0">
                <a:solidFill>
                  <a:schemeClr val="tx1"/>
                </a:solidFill>
              </a:rPr>
              <a:t> September</a:t>
            </a:r>
          </a:p>
          <a:p>
            <a:r>
              <a:rPr lang="en-GB" sz="2400" b="1" dirty="0">
                <a:solidFill>
                  <a:srgbClr val="FFC000"/>
                </a:solidFill>
              </a:rPr>
              <a:t>Peace Day Celebration</a:t>
            </a:r>
          </a:p>
          <a:p>
            <a:r>
              <a:rPr lang="en-GB" sz="2400" b="1" dirty="0">
                <a:solidFill>
                  <a:schemeClr val="tx1"/>
                </a:solidFill>
              </a:rPr>
              <a:t>Wednesday 20</a:t>
            </a:r>
            <a:r>
              <a:rPr lang="en-GB" sz="2400" b="1" baseline="30000" dirty="0">
                <a:solidFill>
                  <a:schemeClr val="tx1"/>
                </a:solidFill>
              </a:rPr>
              <a:t>th</a:t>
            </a:r>
            <a:r>
              <a:rPr lang="en-GB" sz="2400" b="1" dirty="0">
                <a:solidFill>
                  <a:schemeClr val="tx1"/>
                </a:solidFill>
              </a:rPr>
              <a:t> September</a:t>
            </a:r>
          </a:p>
          <a:p>
            <a:r>
              <a:rPr lang="en-GB" sz="2400" b="1" dirty="0">
                <a:solidFill>
                  <a:srgbClr val="0070C0"/>
                </a:solidFill>
              </a:rPr>
              <a:t>Commemoration Day</a:t>
            </a:r>
          </a:p>
          <a:p>
            <a:r>
              <a:rPr lang="en-GB" sz="2400" b="1" dirty="0">
                <a:solidFill>
                  <a:schemeClr val="tx1"/>
                </a:solidFill>
              </a:rPr>
              <a:t>Thursday 21</a:t>
            </a:r>
            <a:r>
              <a:rPr lang="en-GB" sz="2400" b="1" baseline="30000" dirty="0">
                <a:solidFill>
                  <a:schemeClr val="tx1"/>
                </a:solidFill>
              </a:rPr>
              <a:t>st</a:t>
            </a:r>
            <a:r>
              <a:rPr lang="en-GB" sz="2400" b="1" dirty="0">
                <a:solidFill>
                  <a:schemeClr val="tx1"/>
                </a:solidFill>
              </a:rPr>
              <a:t> September</a:t>
            </a:r>
          </a:p>
          <a:p>
            <a:r>
              <a:rPr lang="en-GB" sz="2400" b="1" dirty="0">
                <a:solidFill>
                  <a:srgbClr val="7030A0"/>
                </a:solidFill>
              </a:rPr>
              <a:t>International Day of Peace</a:t>
            </a:r>
          </a:p>
          <a:p>
            <a:r>
              <a:rPr lang="en-GB" sz="2400" b="1" dirty="0">
                <a:solidFill>
                  <a:schemeClr val="tx1"/>
                </a:solidFill>
              </a:rPr>
              <a:t>Friday 22</a:t>
            </a:r>
            <a:r>
              <a:rPr lang="en-GB" sz="2400" b="1" baseline="30000" dirty="0">
                <a:solidFill>
                  <a:schemeClr val="tx1"/>
                </a:solidFill>
              </a:rPr>
              <a:t>nd</a:t>
            </a:r>
            <a:r>
              <a:rPr lang="en-GB" sz="2400" b="1" dirty="0">
                <a:solidFill>
                  <a:schemeClr val="tx1"/>
                </a:solidFill>
              </a:rPr>
              <a:t> September</a:t>
            </a:r>
          </a:p>
          <a:p>
            <a:r>
              <a:rPr lang="en-GB" sz="2400" b="1" dirty="0">
                <a:solidFill>
                  <a:schemeClr val="accent6">
                    <a:lumMod val="75000"/>
                  </a:schemeClr>
                </a:solidFill>
              </a:rPr>
              <a:t>Football and Peace Day</a:t>
            </a:r>
          </a:p>
        </p:txBody>
      </p:sp>
    </p:spTree>
    <p:extLst>
      <p:ext uri="{BB962C8B-B14F-4D97-AF65-F5344CB8AC3E}">
        <p14:creationId xmlns:p14="http://schemas.microsoft.com/office/powerpoint/2010/main" val="234803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22225">
                  <a:solidFill>
                    <a:schemeClr val="accent2"/>
                  </a:solidFill>
                  <a:prstDash val="solid"/>
                </a:ln>
                <a:solidFill>
                  <a:schemeClr val="accent2">
                    <a:lumMod val="40000"/>
                    <a:lumOff val="60000"/>
                  </a:schemeClr>
                </a:solidFill>
              </a:rPr>
              <a:t>Numbers</a:t>
            </a:r>
            <a:endParaRPr lang="en-GB" dirty="0"/>
          </a:p>
        </p:txBody>
      </p:sp>
      <p:sp>
        <p:nvSpPr>
          <p:cNvPr id="3" name="Content Placeholder 2"/>
          <p:cNvSpPr>
            <a:spLocks noGrp="1"/>
          </p:cNvSpPr>
          <p:nvPr>
            <p:ph idx="1"/>
          </p:nvPr>
        </p:nvSpPr>
        <p:spPr/>
        <p:txBody>
          <a:bodyPr/>
          <a:lstStyle/>
          <a:p>
            <a:pPr marL="0" indent="0" algn="ctr">
              <a:buNone/>
            </a:pPr>
            <a:r>
              <a:rPr lang="en-GB" dirty="0"/>
              <a:t>10 Participants (14-16 Years old)</a:t>
            </a:r>
          </a:p>
          <a:p>
            <a:pPr marL="0" indent="0" algn="ctr">
              <a:buNone/>
            </a:pPr>
            <a:r>
              <a:rPr lang="en-GB" dirty="0"/>
              <a:t>Key Stage 4</a:t>
            </a:r>
          </a:p>
          <a:p>
            <a:pPr marL="0" indent="0" algn="ctr">
              <a:buNone/>
            </a:pPr>
            <a:r>
              <a:rPr lang="en-GB" dirty="0"/>
              <a:t>5 girls – 5 boys</a:t>
            </a:r>
          </a:p>
          <a:p>
            <a:pPr marL="0" indent="0" algn="ctr">
              <a:buNone/>
            </a:pPr>
            <a:endParaRPr lang="en-GB" dirty="0"/>
          </a:p>
          <a:p>
            <a:pPr marL="0" indent="0" algn="ctr">
              <a:buNone/>
            </a:pPr>
            <a:r>
              <a:rPr lang="en-GB" dirty="0"/>
              <a:t>2 members of staff</a:t>
            </a:r>
          </a:p>
          <a:p>
            <a:pPr marL="0" indent="0" algn="ctr">
              <a:buNone/>
            </a:pPr>
            <a:r>
              <a:rPr lang="en-GB" dirty="0"/>
              <a:t>One member of staff qualified to facilitate sports</a:t>
            </a:r>
          </a:p>
          <a:p>
            <a:pPr marL="0" indent="0" algn="ctr">
              <a:buNone/>
            </a:pPr>
            <a:r>
              <a:rPr lang="en-GB" dirty="0"/>
              <a:t>(Touch rugby, cricket, football, cycling)</a:t>
            </a:r>
          </a:p>
          <a:p>
            <a:pPr marL="0" indent="0" algn="ctr">
              <a:buNone/>
            </a:pPr>
            <a:endParaRPr lang="en-GB" dirty="0"/>
          </a:p>
          <a:p>
            <a:pPr marL="0" indent="0" algn="ctr">
              <a:buNone/>
            </a:pPr>
            <a:endParaRPr lang="en-GB" dirty="0"/>
          </a:p>
          <a:p>
            <a:pPr marL="0" indent="0" algn="ctr">
              <a:buNone/>
            </a:pPr>
            <a:endParaRPr lang="en-GB" dirty="0"/>
          </a:p>
        </p:txBody>
      </p:sp>
    </p:spTree>
    <p:extLst>
      <p:ext uri="{BB962C8B-B14F-4D97-AF65-F5344CB8AC3E}">
        <p14:creationId xmlns:p14="http://schemas.microsoft.com/office/powerpoint/2010/main" val="246145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412776"/>
            <a:ext cx="7704856" cy="5293757"/>
          </a:xfrm>
          <a:prstGeom prst="rect">
            <a:avLst/>
          </a:prstGeom>
          <a:noFill/>
        </p:spPr>
        <p:txBody>
          <a:bodyPr wrap="square" rtlCol="0">
            <a:spAutoFit/>
          </a:bodyPr>
          <a:lstStyle/>
          <a:p>
            <a:pPr algn="ctr">
              <a:spcAft>
                <a:spcPts val="0"/>
              </a:spcAft>
            </a:pPr>
            <a:r>
              <a:rPr lang="en-US" sz="3200" b="1" dirty="0">
                <a:ln w="22225">
                  <a:solidFill>
                    <a:schemeClr val="accent2"/>
                  </a:solidFill>
                  <a:prstDash val="solid"/>
                </a:ln>
                <a:solidFill>
                  <a:schemeClr val="accent2">
                    <a:lumMod val="40000"/>
                    <a:lumOff val="60000"/>
                  </a:schemeClr>
                </a:solidFill>
              </a:rPr>
              <a:t>Accommodation and Food</a:t>
            </a:r>
          </a:p>
          <a:p>
            <a:pPr algn="ctr">
              <a:spcAft>
                <a:spcPts val="0"/>
              </a:spcAft>
            </a:pPr>
            <a:endParaRPr lang="en-GB" b="1" kern="50" dirty="0">
              <a:solidFill>
                <a:srgbClr val="FF0000"/>
              </a:solidFill>
              <a:latin typeface="Times New Roman" panose="02020603050405020304" pitchFamily="18" charset="0"/>
              <a:ea typeface="Arial Unicode MS" panose="020B0604020202020204" pitchFamily="34" charset="-128"/>
              <a:cs typeface="Tahoma" panose="020B0604030504040204" pitchFamily="34" charset="0"/>
            </a:endParaRPr>
          </a:p>
          <a:p>
            <a:pPr algn="just">
              <a:spcAft>
                <a:spcPts val="0"/>
              </a:spcAft>
            </a:pPr>
            <a:r>
              <a:rPr lang="en-GB" b="1" kern="50" dirty="0">
                <a:latin typeface="Times New Roman" panose="02020603050405020304" pitchFamily="18" charset="0"/>
                <a:ea typeface="Arial Unicode MS" panose="020B0604020202020204" pitchFamily="34" charset="-128"/>
                <a:cs typeface="Tahoma" panose="020B0604030504040204" pitchFamily="34" charset="0"/>
              </a:rPr>
              <a:t> All participants will stay at The  </a:t>
            </a:r>
            <a:r>
              <a:rPr lang="en-GB" b="1" kern="50" dirty="0">
                <a:latin typeface="Times New Roman" panose="02020603050405020304" pitchFamily="18" charset="0"/>
                <a:ea typeface="Arial Unicode MS" panose="020B0604020202020204" pitchFamily="34" charset="-128"/>
                <a:cs typeface="Tahoma" panose="020B0604030504040204" pitchFamily="34" charset="0"/>
                <a:hlinkClick r:id="rId2"/>
              </a:rPr>
              <a:t>Peace Village</a:t>
            </a:r>
            <a:r>
              <a:rPr lang="en-GB" b="1" kern="50" dirty="0">
                <a:latin typeface="Times New Roman" panose="02020603050405020304" pitchFamily="18" charset="0"/>
                <a:ea typeface="Arial Unicode MS" panose="020B0604020202020204" pitchFamily="34" charset="-128"/>
                <a:cs typeface="Tahoma" panose="020B0604030504040204" pitchFamily="34" charset="0"/>
              </a:rPr>
              <a:t> which is a peace education centre.  All rooms accommodate 4 to 8 people.</a:t>
            </a:r>
          </a:p>
          <a:p>
            <a:pPr algn="just">
              <a:spcAft>
                <a:spcPts val="0"/>
              </a:spcAft>
            </a:pPr>
            <a:endParaRPr lang="en-GB" b="1" kern="50" dirty="0">
              <a:latin typeface="Times New Roman" panose="02020603050405020304" pitchFamily="18" charset="0"/>
              <a:ea typeface="Arial Unicode MS" panose="020B0604020202020204" pitchFamily="34" charset="-128"/>
              <a:cs typeface="Tahoma" panose="020B0604030504040204" pitchFamily="34" charset="0"/>
            </a:endParaRPr>
          </a:p>
          <a:p>
            <a:pPr algn="just">
              <a:spcAft>
                <a:spcPts val="0"/>
              </a:spcAft>
            </a:pPr>
            <a:r>
              <a:rPr lang="en-GB" b="1" kern="50" dirty="0">
                <a:latin typeface="Times New Roman" panose="02020603050405020304" pitchFamily="18" charset="0"/>
                <a:ea typeface="Arial Unicode MS" panose="020B0604020202020204" pitchFamily="34" charset="-128"/>
                <a:cs typeface="Tahoma" panose="020B0604030504040204" pitchFamily="34" charset="0"/>
              </a:rPr>
              <a:t>There are 3 meals a day; breakfast, lunch &amp; dinner.  Please notify your teacher as soon as possible of any dietary requirements.</a:t>
            </a:r>
          </a:p>
          <a:p>
            <a:pPr algn="just">
              <a:spcAft>
                <a:spcPts val="0"/>
              </a:spcAft>
            </a:pPr>
            <a:endParaRPr lang="en-GB" b="1" kern="50" dirty="0">
              <a:latin typeface="Times New Roman" panose="02020603050405020304" pitchFamily="18" charset="0"/>
              <a:ea typeface="Arial Unicode MS" panose="020B0604020202020204" pitchFamily="34" charset="-128"/>
              <a:cs typeface="Tahoma" panose="020B0604030504040204" pitchFamily="34" charset="0"/>
            </a:endParaRPr>
          </a:p>
          <a:p>
            <a:pPr algn="just">
              <a:spcAft>
                <a:spcPts val="0"/>
              </a:spcAft>
            </a:pPr>
            <a:r>
              <a:rPr lang="en-GB" b="1" kern="50" dirty="0">
                <a:latin typeface="Times New Roman" panose="02020603050405020304" pitchFamily="18" charset="0"/>
                <a:ea typeface="Arial Unicode MS" panose="020B0604020202020204" pitchFamily="34" charset="-128"/>
                <a:cs typeface="Tahoma" panose="020B0604030504040204" pitchFamily="34" charset="0"/>
              </a:rPr>
              <a:t>Strict rules: </a:t>
            </a:r>
          </a:p>
          <a:p>
            <a:pPr algn="just">
              <a:spcAft>
                <a:spcPts val="0"/>
              </a:spcAft>
            </a:pPr>
            <a:r>
              <a:rPr lang="en-GB" b="1" dirty="0"/>
              <a:t>Do not bring laptops, consoles, jewellery, personal artefacts or inappropriate clothing</a:t>
            </a:r>
            <a:r>
              <a:rPr lang="en-GB" dirty="0"/>
              <a:t>.  The NCFA and Peace Village will not be responsible for replacing damaged or lost property.  </a:t>
            </a:r>
          </a:p>
          <a:p>
            <a:pPr algn="just">
              <a:spcAft>
                <a:spcPts val="0"/>
              </a:spcAft>
            </a:pPr>
            <a:endParaRPr lang="en-GB" b="1" kern="50" dirty="0">
              <a:latin typeface="Times New Roman" panose="02020603050405020304" pitchFamily="18" charset="0"/>
              <a:ea typeface="Arial Unicode MS" panose="020B0604020202020204" pitchFamily="34" charset="-128"/>
              <a:cs typeface="Tahoma" panose="020B0604030504040204" pitchFamily="34" charset="0"/>
            </a:endParaRPr>
          </a:p>
          <a:p>
            <a:pPr algn="just">
              <a:spcAft>
                <a:spcPts val="0"/>
              </a:spcAft>
            </a:pPr>
            <a:r>
              <a:rPr lang="en-GB" b="1" kern="50" dirty="0">
                <a:latin typeface="Times New Roman" panose="02020603050405020304" pitchFamily="18" charset="0"/>
                <a:ea typeface="Arial Unicode MS" panose="020B0604020202020204" pitchFamily="34" charset="-128"/>
                <a:cs typeface="Tahoma" panose="020B0604030504040204" pitchFamily="34" charset="0"/>
              </a:rPr>
              <a:t>Damage to property: </a:t>
            </a:r>
          </a:p>
          <a:p>
            <a:pPr algn="just">
              <a:spcAft>
                <a:spcPts val="0"/>
              </a:spcAft>
            </a:pPr>
            <a:r>
              <a:rPr lang="en-GB" b="1" kern="50" dirty="0">
                <a:latin typeface="Times New Roman" panose="02020603050405020304" pitchFamily="18" charset="0"/>
                <a:ea typeface="Arial Unicode MS" panose="020B0604020202020204" pitchFamily="34" charset="-128"/>
                <a:cs typeface="Tahoma" panose="020B0604030504040204" pitchFamily="34" charset="0"/>
              </a:rPr>
              <a:t>Any damage </a:t>
            </a:r>
            <a:r>
              <a:rPr lang="en-GB" b="1" kern="50" dirty="0" err="1">
                <a:latin typeface="Times New Roman" panose="02020603050405020304" pitchFamily="18" charset="0"/>
                <a:ea typeface="Arial Unicode MS" panose="020B0604020202020204" pitchFamily="34" charset="-128"/>
                <a:cs typeface="Tahoma" panose="020B0604030504040204" pitchFamily="34" charset="0"/>
              </a:rPr>
              <a:t>casued</a:t>
            </a:r>
            <a:r>
              <a:rPr lang="en-GB" b="1" kern="50" dirty="0">
                <a:latin typeface="Times New Roman" panose="02020603050405020304" pitchFamily="18" charset="0"/>
                <a:ea typeface="Arial Unicode MS" panose="020B0604020202020204" pitchFamily="34" charset="-128"/>
                <a:cs typeface="Tahoma" panose="020B0604030504040204" pitchFamily="34" charset="0"/>
              </a:rPr>
              <a:t> to The Peace Village property or facilities by any person or persons attending the GPGs will be held accountable to pay for the damage.</a:t>
            </a:r>
          </a:p>
          <a:p>
            <a:pPr algn="just">
              <a:spcAft>
                <a:spcPts val="0"/>
              </a:spcAft>
            </a:pPr>
            <a:endParaRPr lang="en-GB" b="1" kern="50" dirty="0">
              <a:latin typeface="Times New Roman" panose="02020603050405020304" pitchFamily="18" charset="0"/>
              <a:ea typeface="Arial Unicode MS" panose="020B0604020202020204" pitchFamily="34" charset="-128"/>
              <a:cs typeface="Tahoma" panose="020B0604030504040204" pitchFamily="34" charset="0"/>
            </a:endParaRPr>
          </a:p>
        </p:txBody>
      </p:sp>
      <p:pic>
        <p:nvPicPr>
          <p:cNvPr id="4" name="Picture 3" descr="C:\Users\ernie\Pictures\NCFA website\peacevillage_200.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455876" y="260648"/>
            <a:ext cx="2448272" cy="1152128"/>
          </a:xfrm>
          <a:prstGeom prst="rect">
            <a:avLst/>
          </a:prstGeom>
          <a:noFill/>
          <a:ln>
            <a:noFill/>
          </a:ln>
        </p:spPr>
      </p:pic>
    </p:spTree>
    <p:extLst>
      <p:ext uri="{BB962C8B-B14F-4D97-AF65-F5344CB8AC3E}">
        <p14:creationId xmlns:p14="http://schemas.microsoft.com/office/powerpoint/2010/main" val="130553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772816"/>
            <a:ext cx="7757435" cy="4801314"/>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dirty="0"/>
              <a:t>Towels</a:t>
            </a:r>
          </a:p>
          <a:p>
            <a:pPr marL="285750" indent="-285750">
              <a:buFont typeface="Arial" panose="020B0604020202020204" pitchFamily="34" charset="0"/>
              <a:buChar char="•"/>
            </a:pPr>
            <a:r>
              <a:rPr lang="en-GB" dirty="0"/>
              <a:t>Toiletries</a:t>
            </a:r>
          </a:p>
          <a:p>
            <a:pPr marL="285750" indent="-285750">
              <a:buFont typeface="Arial" panose="020B0604020202020204" pitchFamily="34" charset="0"/>
              <a:buChar char="•"/>
            </a:pPr>
            <a:r>
              <a:rPr lang="en-GB" dirty="0"/>
              <a:t>Waterproof jacket + pants </a:t>
            </a:r>
          </a:p>
          <a:p>
            <a:pPr marL="285750" indent="-285750">
              <a:buFont typeface="Arial" panose="020B0604020202020204" pitchFamily="34" charset="0"/>
              <a:buChar char="•"/>
            </a:pPr>
            <a:r>
              <a:rPr lang="en-GB" dirty="0"/>
              <a:t>Sportswear / shorts / top / trainers &amp; football boots – NO BLADES</a:t>
            </a:r>
          </a:p>
          <a:p>
            <a:pPr marL="285750" indent="-285750">
              <a:buFont typeface="Arial" panose="020B0604020202020204" pitchFamily="34" charset="0"/>
              <a:buChar char="•"/>
            </a:pPr>
            <a:r>
              <a:rPr lang="en-GB" dirty="0"/>
              <a:t>Walking shoes</a:t>
            </a:r>
          </a:p>
          <a:p>
            <a:pPr marL="285750" indent="-285750">
              <a:buFont typeface="Arial" panose="020B0604020202020204" pitchFamily="34" charset="0"/>
              <a:buChar char="•"/>
            </a:pPr>
            <a:r>
              <a:rPr lang="en-GB" dirty="0"/>
              <a:t>Cycling helmets will be provided (however, if you wish to bring your own let your teacher know) </a:t>
            </a:r>
          </a:p>
          <a:p>
            <a:endParaRPr lang="en-GB" dirty="0"/>
          </a:p>
          <a:p>
            <a:r>
              <a:rPr lang="en-GB" b="1" dirty="0"/>
              <a:t>Spending Money</a:t>
            </a:r>
            <a:r>
              <a:rPr lang="en-GB" dirty="0"/>
              <a:t>; if you wish to buy souvenirs in Ypres, drinks or snacks then it is advisable to bring a maximum of 25 Euros.  </a:t>
            </a:r>
          </a:p>
          <a:p>
            <a:pPr algn="just"/>
            <a:r>
              <a:rPr lang="en-GB" dirty="0"/>
              <a:t> </a:t>
            </a:r>
          </a:p>
          <a:p>
            <a:pPr algn="just"/>
            <a:r>
              <a:rPr lang="en-GB" b="1" dirty="0"/>
              <a:t>Mobile phones</a:t>
            </a:r>
            <a:r>
              <a:rPr lang="en-GB" dirty="0"/>
              <a:t>: All mobile phones are the responsibility of the owner.  </a:t>
            </a:r>
          </a:p>
          <a:p>
            <a:pPr algn="just"/>
            <a:r>
              <a:rPr lang="en-GB" b="1" dirty="0"/>
              <a:t>The GPGs Policy </a:t>
            </a:r>
            <a:r>
              <a:rPr lang="en-GB" dirty="0"/>
              <a:t>concerning mobile phones:  Participants must hand their phones to their teacher before arriving at The Peace Village.  Participants can use their phones after 7pm and then hand them back to their teacher the following morning before 8.30am.</a:t>
            </a:r>
          </a:p>
        </p:txBody>
      </p:sp>
      <p:sp>
        <p:nvSpPr>
          <p:cNvPr id="2" name="TextBox 1"/>
          <p:cNvSpPr txBox="1"/>
          <p:nvPr/>
        </p:nvSpPr>
        <p:spPr>
          <a:xfrm>
            <a:off x="2839023" y="548680"/>
            <a:ext cx="3302507" cy="1015663"/>
          </a:xfrm>
          <a:prstGeom prst="rect">
            <a:avLst/>
          </a:prstGeom>
          <a:noFill/>
        </p:spPr>
        <p:txBody>
          <a:bodyPr wrap="none" rtlCol="0">
            <a:spAutoFit/>
          </a:bodyPr>
          <a:lstStyle/>
          <a:p>
            <a:pPr algn="ctr"/>
            <a:r>
              <a:rPr lang="en-US" sz="6000" b="1" dirty="0">
                <a:ln w="22225">
                  <a:solidFill>
                    <a:schemeClr val="accent2"/>
                  </a:solidFill>
                  <a:prstDash val="solid"/>
                </a:ln>
                <a:solidFill>
                  <a:schemeClr val="accent2">
                    <a:lumMod val="40000"/>
                    <a:lumOff val="60000"/>
                  </a:schemeClr>
                </a:solidFill>
              </a:rPr>
              <a:t>KIT LIST</a:t>
            </a:r>
          </a:p>
        </p:txBody>
      </p:sp>
      <p:pic>
        <p:nvPicPr>
          <p:cNvPr id="5" name="Afbeelding 2"/>
          <p:cNvPicPr/>
          <p:nvPr/>
        </p:nvPicPr>
        <p:blipFill>
          <a:blip r:embed="rId2">
            <a:extLst>
              <a:ext uri="{28A0092B-C50C-407E-A947-70E740481C1C}">
                <a14:useLocalDpi xmlns:a14="http://schemas.microsoft.com/office/drawing/2010/main" val="0"/>
              </a:ext>
            </a:extLst>
          </a:blip>
          <a:srcRect/>
          <a:stretch>
            <a:fillRect/>
          </a:stretch>
        </p:blipFill>
        <p:spPr bwMode="auto">
          <a:xfrm>
            <a:off x="6846771" y="1772816"/>
            <a:ext cx="1666240" cy="734060"/>
          </a:xfrm>
          <a:prstGeom prst="rect">
            <a:avLst/>
          </a:prstGeom>
          <a:noFill/>
          <a:ln>
            <a:noFill/>
          </a:ln>
        </p:spPr>
      </p:pic>
    </p:spTree>
    <p:extLst>
      <p:ext uri="{BB962C8B-B14F-4D97-AF65-F5344CB8AC3E}">
        <p14:creationId xmlns:p14="http://schemas.microsoft.com/office/powerpoint/2010/main" val="289836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053BD4-66BC-4474-A7EE-5576D0398ED4}"/>
              </a:ext>
            </a:extLst>
          </p:cNvPr>
          <p:cNvSpPr/>
          <p:nvPr/>
        </p:nvSpPr>
        <p:spPr>
          <a:xfrm>
            <a:off x="827584" y="1196752"/>
            <a:ext cx="7704856" cy="5262979"/>
          </a:xfrm>
          <a:prstGeom prst="rect">
            <a:avLst/>
          </a:prstGeom>
        </p:spPr>
        <p:txBody>
          <a:bodyPr wrap="square">
            <a:spAutoFit/>
          </a:bodyPr>
          <a:lstStyle/>
          <a:p>
            <a:r>
              <a:rPr lang="en-GB" sz="1600" dirty="0"/>
              <a:t>Travel 17th September, 2017.29 seat Midi Coach + P&amp;O Crossing</a:t>
            </a:r>
          </a:p>
          <a:p>
            <a:endParaRPr lang="en-GB" sz="1600" dirty="0"/>
          </a:p>
          <a:p>
            <a:r>
              <a:rPr lang="en-GB" sz="1600" dirty="0"/>
              <a:t>Destinations: East Sussex / Kent to Messines, Peace Village, Belgium, </a:t>
            </a:r>
            <a:r>
              <a:rPr lang="en-GB" sz="1600" dirty="0" err="1"/>
              <a:t>Nieuwkerkestraat</a:t>
            </a:r>
            <a:r>
              <a:rPr lang="en-GB" sz="1600" dirty="0"/>
              <a:t> 9, B-8957 leper, Belgium.</a:t>
            </a:r>
          </a:p>
          <a:p>
            <a:endParaRPr lang="en-GB" sz="1600" dirty="0"/>
          </a:p>
          <a:p>
            <a:r>
              <a:rPr lang="en-GB" sz="1600" dirty="0"/>
              <a:t>First pick-up 03:00 am </a:t>
            </a:r>
            <a:r>
              <a:rPr lang="en-GB" sz="1600" dirty="0" err="1"/>
              <a:t>Chailey</a:t>
            </a:r>
            <a:r>
              <a:rPr lang="en-GB" sz="1600" dirty="0"/>
              <a:t> School, Mill Lane, South </a:t>
            </a:r>
            <a:r>
              <a:rPr lang="en-GB" sz="1600" dirty="0" err="1"/>
              <a:t>Chailey</a:t>
            </a:r>
            <a:r>
              <a:rPr lang="en-GB" sz="1600" dirty="0"/>
              <a:t>, Lewes, BN8 4PU</a:t>
            </a:r>
          </a:p>
          <a:p>
            <a:endParaRPr lang="en-GB" sz="1600" dirty="0"/>
          </a:p>
          <a:p>
            <a:r>
              <a:rPr lang="en-GB" sz="1600" dirty="0"/>
              <a:t>Second pick-up 04:45 am Abbey School, London Road, Faversham, ME13 8RZ</a:t>
            </a:r>
          </a:p>
          <a:p>
            <a:endParaRPr lang="en-GB" sz="1600" dirty="0"/>
          </a:p>
          <a:p>
            <a:r>
              <a:rPr lang="en-GB" sz="1600" dirty="0"/>
              <a:t>ARRIVE11.30 am Peace Village, Belgium, </a:t>
            </a:r>
            <a:r>
              <a:rPr lang="en-GB" sz="1600" dirty="0" err="1"/>
              <a:t>Nieuwkerkestraat</a:t>
            </a:r>
            <a:r>
              <a:rPr lang="en-GB" sz="1600" dirty="0"/>
              <a:t> 9, B-8957 leper, Belgium</a:t>
            </a:r>
          </a:p>
          <a:p>
            <a:endParaRPr lang="en-GB" sz="1600" dirty="0"/>
          </a:p>
          <a:p>
            <a:r>
              <a:rPr lang="en-GB" sz="1600" dirty="0"/>
              <a:t>Travel 22nd September, 2017.Destinations: Messines, Peace Village, Belgium, </a:t>
            </a:r>
            <a:r>
              <a:rPr lang="en-GB" sz="1600" dirty="0" err="1"/>
              <a:t>Nieuwkerkestraat</a:t>
            </a:r>
            <a:r>
              <a:rPr lang="en-GB" sz="1600" dirty="0"/>
              <a:t> 9, B-8957 leper, Belgium, to Kent / East Sussex</a:t>
            </a:r>
          </a:p>
          <a:p>
            <a:endParaRPr lang="en-GB" sz="1600" dirty="0"/>
          </a:p>
          <a:p>
            <a:r>
              <a:rPr lang="en-GB" sz="1600" dirty="0"/>
              <a:t>First pick-up 11.30 am Messines, Peace Village, Belgium, </a:t>
            </a:r>
            <a:r>
              <a:rPr lang="en-GB" sz="1600" dirty="0" err="1"/>
              <a:t>Nieuwkerkestraat</a:t>
            </a:r>
            <a:r>
              <a:rPr lang="en-GB" sz="1600" dirty="0"/>
              <a:t> 9, B-8957 leper, Belgium</a:t>
            </a:r>
          </a:p>
          <a:p>
            <a:endParaRPr lang="en-GB" sz="1600" dirty="0"/>
          </a:p>
          <a:p>
            <a:r>
              <a:rPr lang="en-GB" sz="1600" dirty="0"/>
              <a:t>ARRIVE17:00 pm  Abbey School, London Road, Faversham, ME13 8RZ</a:t>
            </a:r>
          </a:p>
          <a:p>
            <a:endParaRPr lang="en-GB" sz="1600" dirty="0"/>
          </a:p>
          <a:p>
            <a:r>
              <a:rPr lang="en-GB" sz="1600" dirty="0"/>
              <a:t>ARRIVE18.30 pm </a:t>
            </a:r>
            <a:r>
              <a:rPr lang="en-GB" sz="1600" dirty="0" err="1"/>
              <a:t>Chailey</a:t>
            </a:r>
            <a:r>
              <a:rPr lang="en-GB" sz="1600" dirty="0"/>
              <a:t> School, Mill Lane, South </a:t>
            </a:r>
            <a:r>
              <a:rPr lang="en-GB" sz="1600" dirty="0" err="1"/>
              <a:t>Chailey</a:t>
            </a:r>
            <a:r>
              <a:rPr lang="en-GB" sz="1600" dirty="0"/>
              <a:t>, Lewes, BN8 4PU</a:t>
            </a:r>
          </a:p>
        </p:txBody>
      </p:sp>
      <p:sp>
        <p:nvSpPr>
          <p:cNvPr id="3" name="Rectangle 2">
            <a:extLst>
              <a:ext uri="{FF2B5EF4-FFF2-40B4-BE49-F238E27FC236}">
                <a16:creationId xmlns:a16="http://schemas.microsoft.com/office/drawing/2014/main" id="{7E16ED35-728E-4B04-9260-9365A74EE3B5}"/>
              </a:ext>
            </a:extLst>
          </p:cNvPr>
          <p:cNvSpPr/>
          <p:nvPr/>
        </p:nvSpPr>
        <p:spPr>
          <a:xfrm>
            <a:off x="2771800" y="181089"/>
            <a:ext cx="3205300" cy="1015663"/>
          </a:xfrm>
          <a:prstGeom prst="rect">
            <a:avLst/>
          </a:prstGeom>
        </p:spPr>
        <p:txBody>
          <a:bodyPr wrap="none">
            <a:spAutoFit/>
          </a:bodyPr>
          <a:lstStyle/>
          <a:p>
            <a:pPr lvl="0" algn="ctr"/>
            <a:r>
              <a:rPr lang="en-US" sz="6000" b="1" dirty="0">
                <a:ln w="22225">
                  <a:solidFill>
                    <a:srgbClr val="C0504D"/>
                  </a:solidFill>
                  <a:prstDash val="solid"/>
                </a:ln>
                <a:solidFill>
                  <a:srgbClr val="C0504D">
                    <a:lumMod val="40000"/>
                    <a:lumOff val="60000"/>
                  </a:srgbClr>
                </a:solidFill>
              </a:rPr>
              <a:t>TRAVEL</a:t>
            </a:r>
          </a:p>
        </p:txBody>
      </p:sp>
    </p:spTree>
    <p:extLst>
      <p:ext uri="{BB962C8B-B14F-4D97-AF65-F5344CB8AC3E}">
        <p14:creationId xmlns:p14="http://schemas.microsoft.com/office/powerpoint/2010/main" val="52002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2204864"/>
            <a:ext cx="7685428" cy="3693319"/>
          </a:xfrm>
          <a:prstGeom prst="rect">
            <a:avLst/>
          </a:prstGeom>
          <a:noFill/>
        </p:spPr>
        <p:txBody>
          <a:bodyPr wrap="square" rtlCol="0">
            <a:spAutoFit/>
          </a:bodyPr>
          <a:lstStyle/>
          <a:p>
            <a:endParaRPr lang="en-GB" dirty="0"/>
          </a:p>
          <a:p>
            <a:pPr marL="285750" lvl="0" indent="-285750" algn="just">
              <a:buFont typeface="Arial" panose="020B0604020202020204" pitchFamily="34" charset="0"/>
              <a:buChar char="•"/>
            </a:pPr>
            <a:r>
              <a:rPr lang="en-GB" dirty="0"/>
              <a:t>All pupils need their parents, guardians or carers to sign the image consent form before the trip and hand it in to their teacher. These forms can be obtained from the school’s teacher.</a:t>
            </a:r>
          </a:p>
          <a:p>
            <a:pPr lvl="0" algn="just"/>
            <a:endParaRPr lang="en-GB" dirty="0"/>
          </a:p>
          <a:p>
            <a:pPr marL="285750" lvl="0" indent="-285750" algn="just">
              <a:buFont typeface="Arial" panose="020B0604020202020204" pitchFamily="34" charset="0"/>
              <a:buChar char="•"/>
            </a:pPr>
            <a:r>
              <a:rPr lang="en-GB" dirty="0"/>
              <a:t>The Global Peace Games will be filmed by the NCFA.  The short film will appear on the NCFA’s </a:t>
            </a:r>
            <a:r>
              <a:rPr lang="en-GB" dirty="0">
                <a:hlinkClick r:id="rId2"/>
              </a:rPr>
              <a:t>Football &amp; Peace website </a:t>
            </a:r>
            <a:endParaRPr lang="en-GB" dirty="0"/>
          </a:p>
          <a:p>
            <a:pPr lvl="0" algn="just"/>
            <a:endParaRPr lang="en-GB" dirty="0"/>
          </a:p>
          <a:p>
            <a:pPr marL="285750" lvl="0" indent="-285750" algn="just">
              <a:buFont typeface="Arial" panose="020B0604020202020204" pitchFamily="34" charset="0"/>
              <a:buChar char="•"/>
            </a:pPr>
            <a:r>
              <a:rPr lang="en-GB" dirty="0"/>
              <a:t>Online links with the Peace Village / Flanders Peace Field and NCFA’s Football &amp; Peace website will have access to view the film.</a:t>
            </a:r>
          </a:p>
          <a:p>
            <a:pPr lvl="0" algn="just"/>
            <a:endParaRPr lang="en-GB" dirty="0"/>
          </a:p>
          <a:p>
            <a:pPr marL="285750" lvl="0" indent="-285750" algn="just">
              <a:buFont typeface="Arial" panose="020B0604020202020204" pitchFamily="34" charset="0"/>
              <a:buChar char="•"/>
            </a:pPr>
            <a:r>
              <a:rPr lang="en-GB" dirty="0"/>
              <a:t>Each school will have their GPG featured on their Football &amp; Peace home page on the </a:t>
            </a:r>
            <a:r>
              <a:rPr lang="en-GB" dirty="0">
                <a:hlinkClick r:id="rId2"/>
              </a:rPr>
              <a:t>Football &amp; Peace website</a:t>
            </a:r>
            <a:r>
              <a:rPr lang="en-GB" dirty="0"/>
              <a:t>.</a:t>
            </a:r>
          </a:p>
        </p:txBody>
      </p:sp>
      <p:sp>
        <p:nvSpPr>
          <p:cNvPr id="4" name="Rectangle 3"/>
          <p:cNvSpPr/>
          <p:nvPr/>
        </p:nvSpPr>
        <p:spPr>
          <a:xfrm>
            <a:off x="1040932" y="980728"/>
            <a:ext cx="7144905" cy="769441"/>
          </a:xfrm>
          <a:prstGeom prst="rect">
            <a:avLst/>
          </a:prstGeom>
        </p:spPr>
        <p:txBody>
          <a:bodyPr wrap="none">
            <a:spAutoFit/>
          </a:bodyPr>
          <a:lstStyle/>
          <a:p>
            <a:pPr algn="ctr"/>
            <a:r>
              <a:rPr lang="en-US" sz="4400" b="1" dirty="0">
                <a:ln w="22225">
                  <a:solidFill>
                    <a:schemeClr val="accent2"/>
                  </a:solidFill>
                  <a:prstDash val="solid"/>
                </a:ln>
                <a:solidFill>
                  <a:schemeClr val="accent2">
                    <a:lumMod val="40000"/>
                    <a:lumOff val="60000"/>
                  </a:schemeClr>
                </a:solidFill>
              </a:rPr>
              <a:t>IMAGE CONSENT FORMS</a:t>
            </a:r>
          </a:p>
        </p:txBody>
      </p:sp>
    </p:spTree>
    <p:extLst>
      <p:ext uri="{BB962C8B-B14F-4D97-AF65-F5344CB8AC3E}">
        <p14:creationId xmlns:p14="http://schemas.microsoft.com/office/powerpoint/2010/main" val="1212620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3961</TotalTime>
  <Words>891</Words>
  <Application>Microsoft Office PowerPoint</Application>
  <PresentationFormat>On-screen Show (4:3)</PresentationFormat>
  <Paragraphs>158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Unicode MS</vt:lpstr>
      <vt:lpstr>Calibri</vt:lpstr>
      <vt:lpstr>Tahoma</vt:lpstr>
      <vt:lpstr>Times New Roman</vt:lpstr>
      <vt:lpstr>Office Theme</vt:lpstr>
      <vt:lpstr>PowerPoint Presentation</vt:lpstr>
      <vt:lpstr>GLOBAL PEACE GAMES 2017</vt:lpstr>
      <vt:lpstr>Then and now. AIM</vt:lpstr>
      <vt:lpstr>DATES</vt:lpstr>
      <vt:lpstr>Numbers</vt:lpstr>
      <vt:lpstr>PowerPoint Presentation</vt:lpstr>
      <vt:lpstr>PowerPoint Presentation</vt:lpstr>
      <vt:lpstr>PowerPoint Presentation</vt:lpstr>
      <vt:lpstr>PowerPoint Presentation</vt:lpstr>
      <vt:lpstr>PowerPoint Presentation</vt:lpstr>
      <vt:lpstr>PowerPoint Presentation</vt:lpstr>
    </vt:vector>
  </TitlesOfParts>
  <Company>National Children's Football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Ernie Brennan</dc:creator>
  <cp:lastModifiedBy>ernie brennan</cp:lastModifiedBy>
  <cp:revision>187</cp:revision>
  <dcterms:created xsi:type="dcterms:W3CDTF">2013-09-03T12:30:00Z</dcterms:created>
  <dcterms:modified xsi:type="dcterms:W3CDTF">2017-09-07T19:51:17Z</dcterms:modified>
</cp:coreProperties>
</file>