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3" r:id="rId7"/>
    <p:sldId id="266" r:id="rId8"/>
    <p:sldId id="264" r:id="rId9"/>
    <p:sldId id="265" r:id="rId10"/>
    <p:sldId id="262" r:id="rId11"/>
    <p:sldId id="261" r:id="rId12"/>
    <p:sldId id="267" r:id="rId13"/>
    <p:sldId id="268" r:id="rId14"/>
    <p:sldId id="269" r:id="rId1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www.ohchr.org/en/professionalinterest/pages/cerd.aspx"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ohchr.org/en/professionalinterest/pages/cerd.aspx"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132A9-0C38-4DFB-83B7-B9EBBC94A86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C34F12D-E5B7-4D72-AD7A-7120FF4024A8}">
      <dgm:prSet/>
      <dgm:spPr/>
      <dgm:t>
        <a:bodyPr/>
        <a:lstStyle/>
        <a:p>
          <a:r>
            <a:rPr lang="en-GB" b="0" i="0"/>
            <a:t>Each year the International Day of Peace is observed around the world on 21 September. The UN General Assembly has declared this as a day devoted to strengthening the ideals of peace, through observing 24 hours of non-violence and cease-fire.</a:t>
          </a:r>
          <a:endParaRPr lang="en-US"/>
        </a:p>
      </dgm:t>
    </dgm:pt>
    <dgm:pt modelId="{E6360006-24F7-491A-AF28-1E32F0FED221}" type="parTrans" cxnId="{D60307D9-5FE4-4115-B3F4-E6F600C9BDCD}">
      <dgm:prSet/>
      <dgm:spPr/>
      <dgm:t>
        <a:bodyPr/>
        <a:lstStyle/>
        <a:p>
          <a:endParaRPr lang="en-US"/>
        </a:p>
      </dgm:t>
    </dgm:pt>
    <dgm:pt modelId="{8746381B-9A2D-4E22-A8C7-122ABBB70DA4}" type="sibTrans" cxnId="{D60307D9-5FE4-4115-B3F4-E6F600C9BDCD}">
      <dgm:prSet/>
      <dgm:spPr/>
      <dgm:t>
        <a:bodyPr/>
        <a:lstStyle/>
        <a:p>
          <a:endParaRPr lang="en-US"/>
        </a:p>
      </dgm:t>
    </dgm:pt>
    <dgm:pt modelId="{FA878791-97D4-49C6-8CE4-88A9BB022F58}">
      <dgm:prSet/>
      <dgm:spPr/>
      <dgm:t>
        <a:bodyPr/>
        <a:lstStyle/>
        <a:p>
          <a:r>
            <a:rPr lang="en-GB" b="0" i="0"/>
            <a:t>But achieving true peace entails much more than laying down arms.  It requires the building of societies where all members feel that they can flourish. It involves creating a world in which people are treated equally, regardless of their race.</a:t>
          </a:r>
          <a:endParaRPr lang="en-US"/>
        </a:p>
      </dgm:t>
    </dgm:pt>
    <dgm:pt modelId="{2B825224-7F2C-4257-B6D0-ABD5BEADC0CB}" type="parTrans" cxnId="{AC438AE5-DB93-47A4-944E-0988F3D379A1}">
      <dgm:prSet/>
      <dgm:spPr/>
      <dgm:t>
        <a:bodyPr/>
        <a:lstStyle/>
        <a:p>
          <a:endParaRPr lang="en-US"/>
        </a:p>
      </dgm:t>
    </dgm:pt>
    <dgm:pt modelId="{8F3EB9D9-4958-4C8A-A587-C31E50570340}" type="sibTrans" cxnId="{AC438AE5-DB93-47A4-944E-0988F3D379A1}">
      <dgm:prSet/>
      <dgm:spPr/>
      <dgm:t>
        <a:bodyPr/>
        <a:lstStyle/>
        <a:p>
          <a:endParaRPr lang="en-US"/>
        </a:p>
      </dgm:t>
    </dgm:pt>
    <dgm:pt modelId="{7A1839F5-B712-482C-97A4-F786086E5D2B}" type="pres">
      <dgm:prSet presAssocID="{686132A9-0C38-4DFB-83B7-B9EBBC94A86E}" presName="linear" presStyleCnt="0">
        <dgm:presLayoutVars>
          <dgm:animLvl val="lvl"/>
          <dgm:resizeHandles val="exact"/>
        </dgm:presLayoutVars>
      </dgm:prSet>
      <dgm:spPr/>
    </dgm:pt>
    <dgm:pt modelId="{0BAF1C3F-65CD-4B55-8A5D-4752125376AD}" type="pres">
      <dgm:prSet presAssocID="{9C34F12D-E5B7-4D72-AD7A-7120FF4024A8}" presName="parentText" presStyleLbl="node1" presStyleIdx="0" presStyleCnt="2">
        <dgm:presLayoutVars>
          <dgm:chMax val="0"/>
          <dgm:bulletEnabled val="1"/>
        </dgm:presLayoutVars>
      </dgm:prSet>
      <dgm:spPr/>
    </dgm:pt>
    <dgm:pt modelId="{6EFD7B4C-7E70-4C57-84D1-DB8952B24C9B}" type="pres">
      <dgm:prSet presAssocID="{8746381B-9A2D-4E22-A8C7-122ABBB70DA4}" presName="spacer" presStyleCnt="0"/>
      <dgm:spPr/>
    </dgm:pt>
    <dgm:pt modelId="{31C212D9-A423-4C5B-94B4-EACD6739BA42}" type="pres">
      <dgm:prSet presAssocID="{FA878791-97D4-49C6-8CE4-88A9BB022F58}" presName="parentText" presStyleLbl="node1" presStyleIdx="1" presStyleCnt="2">
        <dgm:presLayoutVars>
          <dgm:chMax val="0"/>
          <dgm:bulletEnabled val="1"/>
        </dgm:presLayoutVars>
      </dgm:prSet>
      <dgm:spPr/>
    </dgm:pt>
  </dgm:ptLst>
  <dgm:cxnLst>
    <dgm:cxn modelId="{7421784B-CE85-45C6-BCD1-25FC869E202E}" type="presOf" srcId="{9C34F12D-E5B7-4D72-AD7A-7120FF4024A8}" destId="{0BAF1C3F-65CD-4B55-8A5D-4752125376AD}" srcOrd="0" destOrd="0" presId="urn:microsoft.com/office/officeart/2005/8/layout/vList2"/>
    <dgm:cxn modelId="{04FE8ECC-F9B3-4900-996F-CE9D8E1FA6EC}" type="presOf" srcId="{FA878791-97D4-49C6-8CE4-88A9BB022F58}" destId="{31C212D9-A423-4C5B-94B4-EACD6739BA42}" srcOrd="0" destOrd="0" presId="urn:microsoft.com/office/officeart/2005/8/layout/vList2"/>
    <dgm:cxn modelId="{D60307D9-5FE4-4115-B3F4-E6F600C9BDCD}" srcId="{686132A9-0C38-4DFB-83B7-B9EBBC94A86E}" destId="{9C34F12D-E5B7-4D72-AD7A-7120FF4024A8}" srcOrd="0" destOrd="0" parTransId="{E6360006-24F7-491A-AF28-1E32F0FED221}" sibTransId="{8746381B-9A2D-4E22-A8C7-122ABBB70DA4}"/>
    <dgm:cxn modelId="{AC438AE5-DB93-47A4-944E-0988F3D379A1}" srcId="{686132A9-0C38-4DFB-83B7-B9EBBC94A86E}" destId="{FA878791-97D4-49C6-8CE4-88A9BB022F58}" srcOrd="1" destOrd="0" parTransId="{2B825224-7F2C-4257-B6D0-ABD5BEADC0CB}" sibTransId="{8F3EB9D9-4958-4C8A-A587-C31E50570340}"/>
    <dgm:cxn modelId="{04493BE6-76AD-4145-88EF-BDCEB25E5AD8}" type="presOf" srcId="{686132A9-0C38-4DFB-83B7-B9EBBC94A86E}" destId="{7A1839F5-B712-482C-97A4-F786086E5D2B}" srcOrd="0" destOrd="0" presId="urn:microsoft.com/office/officeart/2005/8/layout/vList2"/>
    <dgm:cxn modelId="{85D09141-5B14-4B27-868A-58FD4C824C0E}" type="presParOf" srcId="{7A1839F5-B712-482C-97A4-F786086E5D2B}" destId="{0BAF1C3F-65CD-4B55-8A5D-4752125376AD}" srcOrd="0" destOrd="0" presId="urn:microsoft.com/office/officeart/2005/8/layout/vList2"/>
    <dgm:cxn modelId="{3785CFA9-ABB8-48D9-9843-FD1B44CF43F5}" type="presParOf" srcId="{7A1839F5-B712-482C-97A4-F786086E5D2B}" destId="{6EFD7B4C-7E70-4C57-84D1-DB8952B24C9B}" srcOrd="1" destOrd="0" presId="urn:microsoft.com/office/officeart/2005/8/layout/vList2"/>
    <dgm:cxn modelId="{58CD790D-333D-48D1-89B8-A14F805070AE}" type="presParOf" srcId="{7A1839F5-B712-482C-97A4-F786086E5D2B}" destId="{31C212D9-A423-4C5B-94B4-EACD6739BA4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55FE9-3418-4A6C-9FB5-C7D3D78D3E5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2277864-C615-42EF-AF82-18F3E75411D4}">
      <dgm:prSet/>
      <dgm:spPr/>
      <dgm:t>
        <a:bodyPr/>
        <a:lstStyle/>
        <a:p>
          <a:r>
            <a:rPr lang="en-GB" b="0" i="0"/>
            <a:t>In 1965, the international community </a:t>
          </a:r>
          <a:r>
            <a:rPr lang="en-GB" b="0" i="0">
              <a:hlinkClick xmlns:r="http://schemas.openxmlformats.org/officeDocument/2006/relationships" r:id="rId1"/>
            </a:rPr>
            <a:t>adopted a convention</a:t>
          </a:r>
          <a:r>
            <a:rPr lang="en-GB" b="0" i="0"/>
            <a:t> by which they committed to eliminate all forms of racial discrimination. The Convention is now nearing universal ratification. Yet still, all around the world too many suffer from the injustice and stigma that racism brings.</a:t>
          </a:r>
          <a:endParaRPr lang="en-US"/>
        </a:p>
      </dgm:t>
    </dgm:pt>
    <dgm:pt modelId="{6DF66E25-82DC-410E-B3B7-DABF37E0A1C0}" type="parTrans" cxnId="{77183D1B-0F7D-44A1-811F-DE333F1DD0E1}">
      <dgm:prSet/>
      <dgm:spPr/>
      <dgm:t>
        <a:bodyPr/>
        <a:lstStyle/>
        <a:p>
          <a:endParaRPr lang="en-US"/>
        </a:p>
      </dgm:t>
    </dgm:pt>
    <dgm:pt modelId="{1AB513F8-C813-4C06-B59D-79BF39E9B2EC}" type="sibTrans" cxnId="{77183D1B-0F7D-44A1-811F-DE333F1DD0E1}">
      <dgm:prSet/>
      <dgm:spPr/>
      <dgm:t>
        <a:bodyPr/>
        <a:lstStyle/>
        <a:p>
          <a:endParaRPr lang="en-US"/>
        </a:p>
      </dgm:t>
    </dgm:pt>
    <dgm:pt modelId="{B073200C-9560-4B05-AB96-9635D0D669FB}">
      <dgm:prSet/>
      <dgm:spPr/>
      <dgm:t>
        <a:bodyPr/>
        <a:lstStyle/>
        <a:p>
          <a:r>
            <a:rPr lang="en-GB" b="1" i="0"/>
            <a:t>International Convention on the Elimination of All Forms of Racial Discrimination</a:t>
          </a:r>
          <a:endParaRPr lang="en-US"/>
        </a:p>
      </dgm:t>
    </dgm:pt>
    <dgm:pt modelId="{13F1F57D-3253-4481-8AA5-90F56329E475}" type="parTrans" cxnId="{82B4B56D-2B75-419E-88C4-ACBBD7067463}">
      <dgm:prSet/>
      <dgm:spPr/>
      <dgm:t>
        <a:bodyPr/>
        <a:lstStyle/>
        <a:p>
          <a:endParaRPr lang="en-US"/>
        </a:p>
      </dgm:t>
    </dgm:pt>
    <dgm:pt modelId="{79D3DE7E-98FE-443E-AC79-C39B8E2475C0}" type="sibTrans" cxnId="{82B4B56D-2B75-419E-88C4-ACBBD7067463}">
      <dgm:prSet/>
      <dgm:spPr/>
      <dgm:t>
        <a:bodyPr/>
        <a:lstStyle/>
        <a:p>
          <a:endParaRPr lang="en-US"/>
        </a:p>
      </dgm:t>
    </dgm:pt>
    <dgm:pt modelId="{0F72503B-EF0E-434D-883F-49CC30E78D77}" type="pres">
      <dgm:prSet presAssocID="{25A55FE9-3418-4A6C-9FB5-C7D3D78D3E56}" presName="hierChild1" presStyleCnt="0">
        <dgm:presLayoutVars>
          <dgm:chPref val="1"/>
          <dgm:dir/>
          <dgm:animOne val="branch"/>
          <dgm:animLvl val="lvl"/>
          <dgm:resizeHandles/>
        </dgm:presLayoutVars>
      </dgm:prSet>
      <dgm:spPr/>
    </dgm:pt>
    <dgm:pt modelId="{783FB574-7B5C-4FFC-947A-3CEBD4576C07}" type="pres">
      <dgm:prSet presAssocID="{92277864-C615-42EF-AF82-18F3E75411D4}" presName="hierRoot1" presStyleCnt="0"/>
      <dgm:spPr/>
    </dgm:pt>
    <dgm:pt modelId="{62810F9E-1869-4F8D-88C4-A5081E3F296B}" type="pres">
      <dgm:prSet presAssocID="{92277864-C615-42EF-AF82-18F3E75411D4}" presName="composite" presStyleCnt="0"/>
      <dgm:spPr/>
    </dgm:pt>
    <dgm:pt modelId="{6ECD9E88-C8A1-481B-B74B-9A41A67FFE69}" type="pres">
      <dgm:prSet presAssocID="{92277864-C615-42EF-AF82-18F3E75411D4}" presName="background" presStyleLbl="node0" presStyleIdx="0" presStyleCnt="2"/>
      <dgm:spPr/>
    </dgm:pt>
    <dgm:pt modelId="{488377DD-FE23-487E-B6B3-3434DC2740D8}" type="pres">
      <dgm:prSet presAssocID="{92277864-C615-42EF-AF82-18F3E75411D4}" presName="text" presStyleLbl="fgAcc0" presStyleIdx="0" presStyleCnt="2">
        <dgm:presLayoutVars>
          <dgm:chPref val="3"/>
        </dgm:presLayoutVars>
      </dgm:prSet>
      <dgm:spPr/>
    </dgm:pt>
    <dgm:pt modelId="{74A24BCB-7071-4C26-BB93-5D81811D592B}" type="pres">
      <dgm:prSet presAssocID="{92277864-C615-42EF-AF82-18F3E75411D4}" presName="hierChild2" presStyleCnt="0"/>
      <dgm:spPr/>
    </dgm:pt>
    <dgm:pt modelId="{79892928-6F92-4349-964D-C731999408FB}" type="pres">
      <dgm:prSet presAssocID="{B073200C-9560-4B05-AB96-9635D0D669FB}" presName="hierRoot1" presStyleCnt="0"/>
      <dgm:spPr/>
    </dgm:pt>
    <dgm:pt modelId="{EEDEFE15-F47F-43F0-805D-E3B16BEBDBF4}" type="pres">
      <dgm:prSet presAssocID="{B073200C-9560-4B05-AB96-9635D0D669FB}" presName="composite" presStyleCnt="0"/>
      <dgm:spPr/>
    </dgm:pt>
    <dgm:pt modelId="{469E6F23-26A9-4FD3-B8BA-38F5A695807A}" type="pres">
      <dgm:prSet presAssocID="{B073200C-9560-4B05-AB96-9635D0D669FB}" presName="background" presStyleLbl="node0" presStyleIdx="1" presStyleCnt="2"/>
      <dgm:spPr/>
    </dgm:pt>
    <dgm:pt modelId="{1D38E559-2B1F-4BEC-B909-CD97A27C1121}" type="pres">
      <dgm:prSet presAssocID="{B073200C-9560-4B05-AB96-9635D0D669FB}" presName="text" presStyleLbl="fgAcc0" presStyleIdx="1" presStyleCnt="2">
        <dgm:presLayoutVars>
          <dgm:chPref val="3"/>
        </dgm:presLayoutVars>
      </dgm:prSet>
      <dgm:spPr/>
    </dgm:pt>
    <dgm:pt modelId="{51579B01-2E65-4C9E-9B6A-5CF1F3E6A1B0}" type="pres">
      <dgm:prSet presAssocID="{B073200C-9560-4B05-AB96-9635D0D669FB}" presName="hierChild2" presStyleCnt="0"/>
      <dgm:spPr/>
    </dgm:pt>
  </dgm:ptLst>
  <dgm:cxnLst>
    <dgm:cxn modelId="{77183D1B-0F7D-44A1-811F-DE333F1DD0E1}" srcId="{25A55FE9-3418-4A6C-9FB5-C7D3D78D3E56}" destId="{92277864-C615-42EF-AF82-18F3E75411D4}" srcOrd="0" destOrd="0" parTransId="{6DF66E25-82DC-410E-B3B7-DABF37E0A1C0}" sibTransId="{1AB513F8-C813-4C06-B59D-79BF39E9B2EC}"/>
    <dgm:cxn modelId="{67C0411B-74E0-45E0-AFA3-C2BC5EB6DF03}" type="presOf" srcId="{B073200C-9560-4B05-AB96-9635D0D669FB}" destId="{1D38E559-2B1F-4BEC-B909-CD97A27C1121}" srcOrd="0" destOrd="0" presId="urn:microsoft.com/office/officeart/2005/8/layout/hierarchy1"/>
    <dgm:cxn modelId="{E35CF848-8471-49C3-AE8C-034AAE77DA35}" type="presOf" srcId="{25A55FE9-3418-4A6C-9FB5-C7D3D78D3E56}" destId="{0F72503B-EF0E-434D-883F-49CC30E78D77}" srcOrd="0" destOrd="0" presId="urn:microsoft.com/office/officeart/2005/8/layout/hierarchy1"/>
    <dgm:cxn modelId="{97D1096D-22C7-4CDE-A604-3AFB614075C8}" type="presOf" srcId="{92277864-C615-42EF-AF82-18F3E75411D4}" destId="{488377DD-FE23-487E-B6B3-3434DC2740D8}" srcOrd="0" destOrd="0" presId="urn:microsoft.com/office/officeart/2005/8/layout/hierarchy1"/>
    <dgm:cxn modelId="{82B4B56D-2B75-419E-88C4-ACBBD7067463}" srcId="{25A55FE9-3418-4A6C-9FB5-C7D3D78D3E56}" destId="{B073200C-9560-4B05-AB96-9635D0D669FB}" srcOrd="1" destOrd="0" parTransId="{13F1F57D-3253-4481-8AA5-90F56329E475}" sibTransId="{79D3DE7E-98FE-443E-AC79-C39B8E2475C0}"/>
    <dgm:cxn modelId="{C3A25A85-3C0F-4BD1-99A9-5799BF38B216}" type="presParOf" srcId="{0F72503B-EF0E-434D-883F-49CC30E78D77}" destId="{783FB574-7B5C-4FFC-947A-3CEBD4576C07}" srcOrd="0" destOrd="0" presId="urn:microsoft.com/office/officeart/2005/8/layout/hierarchy1"/>
    <dgm:cxn modelId="{BC40C386-9C36-4025-813B-FCED3F243B00}" type="presParOf" srcId="{783FB574-7B5C-4FFC-947A-3CEBD4576C07}" destId="{62810F9E-1869-4F8D-88C4-A5081E3F296B}" srcOrd="0" destOrd="0" presId="urn:microsoft.com/office/officeart/2005/8/layout/hierarchy1"/>
    <dgm:cxn modelId="{73964BB7-7EC3-483C-824F-A2739F1400DB}" type="presParOf" srcId="{62810F9E-1869-4F8D-88C4-A5081E3F296B}" destId="{6ECD9E88-C8A1-481B-B74B-9A41A67FFE69}" srcOrd="0" destOrd="0" presId="urn:microsoft.com/office/officeart/2005/8/layout/hierarchy1"/>
    <dgm:cxn modelId="{067C52A0-FC59-4BC4-B900-3E7DC690A473}" type="presParOf" srcId="{62810F9E-1869-4F8D-88C4-A5081E3F296B}" destId="{488377DD-FE23-487E-B6B3-3434DC2740D8}" srcOrd="1" destOrd="0" presId="urn:microsoft.com/office/officeart/2005/8/layout/hierarchy1"/>
    <dgm:cxn modelId="{4AA25A61-F98F-414B-9CAC-6B18A6BDFE66}" type="presParOf" srcId="{783FB574-7B5C-4FFC-947A-3CEBD4576C07}" destId="{74A24BCB-7071-4C26-BB93-5D81811D592B}" srcOrd="1" destOrd="0" presId="urn:microsoft.com/office/officeart/2005/8/layout/hierarchy1"/>
    <dgm:cxn modelId="{7A27FF9B-DD8F-48D6-B381-99499D4EA138}" type="presParOf" srcId="{0F72503B-EF0E-434D-883F-49CC30E78D77}" destId="{79892928-6F92-4349-964D-C731999408FB}" srcOrd="1" destOrd="0" presId="urn:microsoft.com/office/officeart/2005/8/layout/hierarchy1"/>
    <dgm:cxn modelId="{1B159307-3746-4241-82C4-500A011A9812}" type="presParOf" srcId="{79892928-6F92-4349-964D-C731999408FB}" destId="{EEDEFE15-F47F-43F0-805D-E3B16BEBDBF4}" srcOrd="0" destOrd="0" presId="urn:microsoft.com/office/officeart/2005/8/layout/hierarchy1"/>
    <dgm:cxn modelId="{9020CB1B-2D48-44A0-B432-97DD5E7FA57A}" type="presParOf" srcId="{EEDEFE15-F47F-43F0-805D-E3B16BEBDBF4}" destId="{469E6F23-26A9-4FD3-B8BA-38F5A695807A}" srcOrd="0" destOrd="0" presId="urn:microsoft.com/office/officeart/2005/8/layout/hierarchy1"/>
    <dgm:cxn modelId="{D221E64E-8487-4AF2-AF97-70674840BBE8}" type="presParOf" srcId="{EEDEFE15-F47F-43F0-805D-E3B16BEBDBF4}" destId="{1D38E559-2B1F-4BEC-B909-CD97A27C1121}" srcOrd="1" destOrd="0" presId="urn:microsoft.com/office/officeart/2005/8/layout/hierarchy1"/>
    <dgm:cxn modelId="{A2137EEF-8B58-414F-AC77-25028D974840}" type="presParOf" srcId="{79892928-6F92-4349-964D-C731999408FB}" destId="{51579B01-2E65-4C9E-9B6A-5CF1F3E6A1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EF84C5-D1A9-4E42-8C12-32E6CAC5693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4B835AE-F307-4FE1-87F9-CA9FA9745574}">
      <dgm:prSet/>
      <dgm:spPr/>
      <dgm:t>
        <a:bodyPr/>
        <a:lstStyle/>
        <a:p>
          <a:r>
            <a:rPr lang="en-GB" b="0" i="0"/>
            <a:t>Late on Christmas Eve 1914, men of the British Expeditionary Force (BEF) heard German troops in the trenches opposite them singing carols and patriotic songs and saw lanterns and small fir trees along their trenches. Messages began to be shouted between the trenches.</a:t>
          </a:r>
          <a:endParaRPr lang="en-US"/>
        </a:p>
      </dgm:t>
    </dgm:pt>
    <dgm:pt modelId="{0BE77C4D-A8CF-4A24-B6E1-2FF7B53B4F8A}" type="parTrans" cxnId="{C922FB49-A528-413C-AA96-E712D12F527F}">
      <dgm:prSet/>
      <dgm:spPr/>
      <dgm:t>
        <a:bodyPr/>
        <a:lstStyle/>
        <a:p>
          <a:endParaRPr lang="en-US"/>
        </a:p>
      </dgm:t>
    </dgm:pt>
    <dgm:pt modelId="{7B5BC2A1-39A2-450D-A411-03265F4D7ED0}" type="sibTrans" cxnId="{C922FB49-A528-413C-AA96-E712D12F527F}">
      <dgm:prSet/>
      <dgm:spPr/>
      <dgm:t>
        <a:bodyPr/>
        <a:lstStyle/>
        <a:p>
          <a:endParaRPr lang="en-US"/>
        </a:p>
      </dgm:t>
    </dgm:pt>
    <dgm:pt modelId="{9F5106BC-A88A-4977-850E-C32D4B5CB5CF}">
      <dgm:prSet/>
      <dgm:spPr/>
      <dgm:t>
        <a:bodyPr/>
        <a:lstStyle/>
        <a:p>
          <a:r>
            <a:rPr lang="en-GB" b="0" i="0"/>
            <a:t>The following day, British and German soldiers met in no man's land and exchanged gifts, took photographs and some played impromptu games of football. They also buried casualties and repaired trenches and dugouts. After Boxing Day, meetings in no man's land dwindled out.</a:t>
          </a:r>
          <a:endParaRPr lang="en-US"/>
        </a:p>
      </dgm:t>
    </dgm:pt>
    <dgm:pt modelId="{7100092E-A610-40BA-9302-3F00868A30F8}" type="parTrans" cxnId="{F1246D87-21EF-4337-BECC-CD63E87944EE}">
      <dgm:prSet/>
      <dgm:spPr/>
      <dgm:t>
        <a:bodyPr/>
        <a:lstStyle/>
        <a:p>
          <a:endParaRPr lang="en-US"/>
        </a:p>
      </dgm:t>
    </dgm:pt>
    <dgm:pt modelId="{30CC70A5-B839-4662-9D4A-74CCA76AA734}" type="sibTrans" cxnId="{F1246D87-21EF-4337-BECC-CD63E87944EE}">
      <dgm:prSet/>
      <dgm:spPr/>
      <dgm:t>
        <a:bodyPr/>
        <a:lstStyle/>
        <a:p>
          <a:endParaRPr lang="en-US"/>
        </a:p>
      </dgm:t>
    </dgm:pt>
    <dgm:pt modelId="{B6AC17B7-D538-4A7A-BAE9-D139A9C4E317}">
      <dgm:prSet/>
      <dgm:spPr/>
      <dgm:t>
        <a:bodyPr/>
        <a:lstStyle/>
        <a:p>
          <a:r>
            <a:rPr lang="en-GB" b="0" i="0"/>
            <a:t>The truce was not observed everywhere along the Western Front. Elsewhere the fighting continued and casualties did occur on Christmas Day. Some officers were unhappy at the truce and worried that it would undermine fighting spirit.</a:t>
          </a:r>
          <a:endParaRPr lang="en-US"/>
        </a:p>
      </dgm:t>
    </dgm:pt>
    <dgm:pt modelId="{123B5A77-0120-4BF3-BD1D-4ADD27180439}" type="parTrans" cxnId="{A99C108D-9D4F-47D7-BEC3-959319FBAAE3}">
      <dgm:prSet/>
      <dgm:spPr/>
      <dgm:t>
        <a:bodyPr/>
        <a:lstStyle/>
        <a:p>
          <a:endParaRPr lang="en-US"/>
        </a:p>
      </dgm:t>
    </dgm:pt>
    <dgm:pt modelId="{CDE637BC-9592-4BE3-AEAC-5FEA989BBD6F}" type="sibTrans" cxnId="{A99C108D-9D4F-47D7-BEC3-959319FBAAE3}">
      <dgm:prSet/>
      <dgm:spPr/>
      <dgm:t>
        <a:bodyPr/>
        <a:lstStyle/>
        <a:p>
          <a:endParaRPr lang="en-US"/>
        </a:p>
      </dgm:t>
    </dgm:pt>
    <dgm:pt modelId="{40177615-7B44-4FBA-8725-481CA91AEBE8}" type="pres">
      <dgm:prSet presAssocID="{73EF84C5-D1A9-4E42-8C12-32E6CAC56937}" presName="linear" presStyleCnt="0">
        <dgm:presLayoutVars>
          <dgm:animLvl val="lvl"/>
          <dgm:resizeHandles val="exact"/>
        </dgm:presLayoutVars>
      </dgm:prSet>
      <dgm:spPr/>
    </dgm:pt>
    <dgm:pt modelId="{06C90B85-7F4C-4ED0-A02F-75C4396EC936}" type="pres">
      <dgm:prSet presAssocID="{F4B835AE-F307-4FE1-87F9-CA9FA9745574}" presName="parentText" presStyleLbl="node1" presStyleIdx="0" presStyleCnt="3">
        <dgm:presLayoutVars>
          <dgm:chMax val="0"/>
          <dgm:bulletEnabled val="1"/>
        </dgm:presLayoutVars>
      </dgm:prSet>
      <dgm:spPr/>
    </dgm:pt>
    <dgm:pt modelId="{AB81CFA0-BB08-42E9-85F9-2F260A045BA0}" type="pres">
      <dgm:prSet presAssocID="{7B5BC2A1-39A2-450D-A411-03265F4D7ED0}" presName="spacer" presStyleCnt="0"/>
      <dgm:spPr/>
    </dgm:pt>
    <dgm:pt modelId="{38D57F9C-42D0-4401-BFF2-937BC7AA09FA}" type="pres">
      <dgm:prSet presAssocID="{9F5106BC-A88A-4977-850E-C32D4B5CB5CF}" presName="parentText" presStyleLbl="node1" presStyleIdx="1" presStyleCnt="3">
        <dgm:presLayoutVars>
          <dgm:chMax val="0"/>
          <dgm:bulletEnabled val="1"/>
        </dgm:presLayoutVars>
      </dgm:prSet>
      <dgm:spPr/>
    </dgm:pt>
    <dgm:pt modelId="{FB835EB4-CA22-4E24-9EFF-D13E058D9093}" type="pres">
      <dgm:prSet presAssocID="{30CC70A5-B839-4662-9D4A-74CCA76AA734}" presName="spacer" presStyleCnt="0"/>
      <dgm:spPr/>
    </dgm:pt>
    <dgm:pt modelId="{C6E90296-ED66-4294-834E-4AE356673B21}" type="pres">
      <dgm:prSet presAssocID="{B6AC17B7-D538-4A7A-BAE9-D139A9C4E317}" presName="parentText" presStyleLbl="node1" presStyleIdx="2" presStyleCnt="3">
        <dgm:presLayoutVars>
          <dgm:chMax val="0"/>
          <dgm:bulletEnabled val="1"/>
        </dgm:presLayoutVars>
      </dgm:prSet>
      <dgm:spPr/>
    </dgm:pt>
  </dgm:ptLst>
  <dgm:cxnLst>
    <dgm:cxn modelId="{BCD7661F-7158-46F6-94CE-0622EB17318D}" type="presOf" srcId="{B6AC17B7-D538-4A7A-BAE9-D139A9C4E317}" destId="{C6E90296-ED66-4294-834E-4AE356673B21}" srcOrd="0" destOrd="0" presId="urn:microsoft.com/office/officeart/2005/8/layout/vList2"/>
    <dgm:cxn modelId="{C922FB49-A528-413C-AA96-E712D12F527F}" srcId="{73EF84C5-D1A9-4E42-8C12-32E6CAC56937}" destId="{F4B835AE-F307-4FE1-87F9-CA9FA9745574}" srcOrd="0" destOrd="0" parTransId="{0BE77C4D-A8CF-4A24-B6E1-2FF7B53B4F8A}" sibTransId="{7B5BC2A1-39A2-450D-A411-03265F4D7ED0}"/>
    <dgm:cxn modelId="{A0FA4782-A94F-4350-BE60-006250BE48A1}" type="presOf" srcId="{F4B835AE-F307-4FE1-87F9-CA9FA9745574}" destId="{06C90B85-7F4C-4ED0-A02F-75C4396EC936}" srcOrd="0" destOrd="0" presId="urn:microsoft.com/office/officeart/2005/8/layout/vList2"/>
    <dgm:cxn modelId="{F1246D87-21EF-4337-BECC-CD63E87944EE}" srcId="{73EF84C5-D1A9-4E42-8C12-32E6CAC56937}" destId="{9F5106BC-A88A-4977-850E-C32D4B5CB5CF}" srcOrd="1" destOrd="0" parTransId="{7100092E-A610-40BA-9302-3F00868A30F8}" sibTransId="{30CC70A5-B839-4662-9D4A-74CCA76AA734}"/>
    <dgm:cxn modelId="{A99C108D-9D4F-47D7-BEC3-959319FBAAE3}" srcId="{73EF84C5-D1A9-4E42-8C12-32E6CAC56937}" destId="{B6AC17B7-D538-4A7A-BAE9-D139A9C4E317}" srcOrd="2" destOrd="0" parTransId="{123B5A77-0120-4BF3-BD1D-4ADD27180439}" sibTransId="{CDE637BC-9592-4BE3-AEAC-5FEA989BBD6F}"/>
    <dgm:cxn modelId="{59957794-03E0-49A9-B067-B94CD033F62D}" type="presOf" srcId="{73EF84C5-D1A9-4E42-8C12-32E6CAC56937}" destId="{40177615-7B44-4FBA-8725-481CA91AEBE8}" srcOrd="0" destOrd="0" presId="urn:microsoft.com/office/officeart/2005/8/layout/vList2"/>
    <dgm:cxn modelId="{A1259AAE-B743-495A-843F-CA040F9D85C6}" type="presOf" srcId="{9F5106BC-A88A-4977-850E-C32D4B5CB5CF}" destId="{38D57F9C-42D0-4401-BFF2-937BC7AA09FA}" srcOrd="0" destOrd="0" presId="urn:microsoft.com/office/officeart/2005/8/layout/vList2"/>
    <dgm:cxn modelId="{AD6F7C0B-CA38-4FB3-AF5F-59450C927F75}" type="presParOf" srcId="{40177615-7B44-4FBA-8725-481CA91AEBE8}" destId="{06C90B85-7F4C-4ED0-A02F-75C4396EC936}" srcOrd="0" destOrd="0" presId="urn:microsoft.com/office/officeart/2005/8/layout/vList2"/>
    <dgm:cxn modelId="{2CB03E64-3A4B-484F-960E-E79F3AD5F890}" type="presParOf" srcId="{40177615-7B44-4FBA-8725-481CA91AEBE8}" destId="{AB81CFA0-BB08-42E9-85F9-2F260A045BA0}" srcOrd="1" destOrd="0" presId="urn:microsoft.com/office/officeart/2005/8/layout/vList2"/>
    <dgm:cxn modelId="{60438324-D52D-41D1-B252-D8B0EC47C64F}" type="presParOf" srcId="{40177615-7B44-4FBA-8725-481CA91AEBE8}" destId="{38D57F9C-42D0-4401-BFF2-937BC7AA09FA}" srcOrd="2" destOrd="0" presId="urn:microsoft.com/office/officeart/2005/8/layout/vList2"/>
    <dgm:cxn modelId="{4379E31B-25C5-43F7-A5B4-64286DF0705E}" type="presParOf" srcId="{40177615-7B44-4FBA-8725-481CA91AEBE8}" destId="{FB835EB4-CA22-4E24-9EFF-D13E058D9093}" srcOrd="3" destOrd="0" presId="urn:microsoft.com/office/officeart/2005/8/layout/vList2"/>
    <dgm:cxn modelId="{F7CA6B75-D7D8-4E1D-B386-0D0651B574F0}" type="presParOf" srcId="{40177615-7B44-4FBA-8725-481CA91AEBE8}" destId="{C6E90296-ED66-4294-834E-4AE356673B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F1C3F-65CD-4B55-8A5D-4752125376AD}">
      <dsp:nvSpPr>
        <dsp:cNvPr id="0" name=""/>
        <dsp:cNvSpPr/>
      </dsp:nvSpPr>
      <dsp:spPr>
        <a:xfrm>
          <a:off x="0" y="103600"/>
          <a:ext cx="5314543" cy="1558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Each year the International Day of Peace is observed around the world on 21 September. The UN General Assembly has declared this as a day devoted to strengthening the ideals of peace, through observing 24 hours of non-violence and cease-fire.</a:t>
          </a:r>
          <a:endParaRPr lang="en-US" sz="1800" kern="1200"/>
        </a:p>
      </dsp:txBody>
      <dsp:txXfrm>
        <a:off x="76077" y="179677"/>
        <a:ext cx="5162389" cy="1406285"/>
      </dsp:txXfrm>
    </dsp:sp>
    <dsp:sp modelId="{31C212D9-A423-4C5B-94B4-EACD6739BA42}">
      <dsp:nvSpPr>
        <dsp:cNvPr id="0" name=""/>
        <dsp:cNvSpPr/>
      </dsp:nvSpPr>
      <dsp:spPr>
        <a:xfrm>
          <a:off x="0" y="1713880"/>
          <a:ext cx="5314543" cy="15584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But achieving true peace entails much more than laying down arms.  It requires the building of societies where all members feel that they can flourish. It involves creating a world in which people are treated equally, regardless of their race.</a:t>
          </a:r>
          <a:endParaRPr lang="en-US" sz="1800" kern="1200"/>
        </a:p>
      </dsp:txBody>
      <dsp:txXfrm>
        <a:off x="76077" y="1789957"/>
        <a:ext cx="5162389" cy="1406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D9E88-C8A1-481B-B74B-9A41A67FFE69}">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377DD-FE23-487E-B6B3-3434DC2740D8}">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t>In 1965, the international community </a:t>
          </a:r>
          <a:r>
            <a:rPr lang="en-GB" sz="2000" b="0" i="0" kern="1200">
              <a:hlinkClick xmlns:r="http://schemas.openxmlformats.org/officeDocument/2006/relationships" r:id="rId1"/>
            </a:rPr>
            <a:t>adopted a convention</a:t>
          </a:r>
          <a:r>
            <a:rPr lang="en-GB" sz="2000" b="0" i="0" kern="1200"/>
            <a:t> by which they committed to eliminate all forms of racial discrimination. The Convention is now nearing universal ratification. Yet still, all around the world too many suffer from the injustice and stigma that racism brings.</a:t>
          </a:r>
          <a:endParaRPr lang="en-US" sz="2000" kern="1200"/>
        </a:p>
      </dsp:txBody>
      <dsp:txXfrm>
        <a:off x="696297" y="538547"/>
        <a:ext cx="4171627" cy="2590157"/>
      </dsp:txXfrm>
    </dsp:sp>
    <dsp:sp modelId="{469E6F23-26A9-4FD3-B8BA-38F5A695807A}">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8E559-2B1F-4BEC-B909-CD97A27C1121}">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a:t>International Convention on the Elimination of All Forms of Racial Discrimination</a:t>
          </a:r>
          <a:endParaRPr lang="en-US" sz="2000" kern="120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90B85-7F4C-4ED0-A02F-75C4396EC936}">
      <dsp:nvSpPr>
        <dsp:cNvPr id="0" name=""/>
        <dsp:cNvSpPr/>
      </dsp:nvSpPr>
      <dsp:spPr>
        <a:xfrm>
          <a:off x="0" y="100162"/>
          <a:ext cx="5918184" cy="1558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Late on Christmas Eve 1914, men of the British Expeditionary Force (BEF) heard German troops in the trenches opposite them singing carols and patriotic songs and saw lanterns and small fir trees along their trenches. Messages began to be shouted between the trenches.</a:t>
          </a:r>
          <a:endParaRPr lang="en-US" sz="1800" kern="1200"/>
        </a:p>
      </dsp:txBody>
      <dsp:txXfrm>
        <a:off x="76077" y="176239"/>
        <a:ext cx="5766030" cy="1406285"/>
      </dsp:txXfrm>
    </dsp:sp>
    <dsp:sp modelId="{38D57F9C-42D0-4401-BFF2-937BC7AA09FA}">
      <dsp:nvSpPr>
        <dsp:cNvPr id="0" name=""/>
        <dsp:cNvSpPr/>
      </dsp:nvSpPr>
      <dsp:spPr>
        <a:xfrm>
          <a:off x="0" y="1710442"/>
          <a:ext cx="5918184" cy="155843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The following day, British and German soldiers met in no man's land and exchanged gifts, took photographs and some played impromptu games of football. They also buried casualties and repaired trenches and dugouts. After Boxing Day, meetings in no man's land dwindled out.</a:t>
          </a:r>
          <a:endParaRPr lang="en-US" sz="1800" kern="1200"/>
        </a:p>
      </dsp:txBody>
      <dsp:txXfrm>
        <a:off x="76077" y="1786519"/>
        <a:ext cx="5766030" cy="1406285"/>
      </dsp:txXfrm>
    </dsp:sp>
    <dsp:sp modelId="{C6E90296-ED66-4294-834E-4AE356673B21}">
      <dsp:nvSpPr>
        <dsp:cNvPr id="0" name=""/>
        <dsp:cNvSpPr/>
      </dsp:nvSpPr>
      <dsp:spPr>
        <a:xfrm>
          <a:off x="0" y="3320721"/>
          <a:ext cx="5918184" cy="15584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The truce was not observed everywhere along the Western Front. Elsewhere the fighting continued and casualties did occur on Christmas Day. Some officers were unhappy at the truce and worried that it would undermine fighting spirit.</a:t>
          </a:r>
          <a:endParaRPr lang="en-US" sz="1800" kern="1200"/>
        </a:p>
      </dsp:txBody>
      <dsp:txXfrm>
        <a:off x="76077" y="3396798"/>
        <a:ext cx="5766030" cy="14062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DCA8-CDA3-1413-7826-5B6396A5FE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0FC335-B733-E61C-3226-78296916A2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CF2848-6B6C-9ED2-7C65-46735A22A090}"/>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5" name="Footer Placeholder 4">
            <a:extLst>
              <a:ext uri="{FF2B5EF4-FFF2-40B4-BE49-F238E27FC236}">
                <a16:creationId xmlns:a16="http://schemas.microsoft.com/office/drawing/2014/main" id="{3BFFB149-D8A9-1C31-AF1F-7C42F9C75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42775D-425C-342F-B0DC-000DCF3CF04D}"/>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301929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1FE4-8ADC-D8D9-EA66-60DD337456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7E24F3-40AA-D77C-1048-1239C8D32E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2B8936-9D84-BC0A-EE7C-64A942D12BEC}"/>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5" name="Footer Placeholder 4">
            <a:extLst>
              <a:ext uri="{FF2B5EF4-FFF2-40B4-BE49-F238E27FC236}">
                <a16:creationId xmlns:a16="http://schemas.microsoft.com/office/drawing/2014/main" id="{9D662159-BF1D-F38B-0378-E9690AF3F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FD19F-54B4-CBFA-ADC8-94FB606B1BC4}"/>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158045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7373F2-E944-E163-BCF8-5124B7DF40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25AF79-999D-48A5-83CB-570EFA7E5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8F0D01-CF00-2D19-B57F-2792448A1D32}"/>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5" name="Footer Placeholder 4">
            <a:extLst>
              <a:ext uri="{FF2B5EF4-FFF2-40B4-BE49-F238E27FC236}">
                <a16:creationId xmlns:a16="http://schemas.microsoft.com/office/drawing/2014/main" id="{9A848C7C-4DB4-65B6-6D77-E683A04FED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0B3819-3B67-CF0E-26D3-C869712974CB}"/>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274989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E54B-EFCB-AA5B-D5E1-F44206498E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669998-CADA-64AF-FD96-BA781B914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F1B0FA-DDAB-7114-71B7-837DBF5CE81A}"/>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5" name="Footer Placeholder 4">
            <a:extLst>
              <a:ext uri="{FF2B5EF4-FFF2-40B4-BE49-F238E27FC236}">
                <a16:creationId xmlns:a16="http://schemas.microsoft.com/office/drawing/2014/main" id="{8F781B4A-8C22-FFEE-931A-D12BC778A3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635832-A314-C58F-72A6-5783E6F969E0}"/>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103823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1906-0F2F-685A-FC7C-A6192C95FE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B243C7-48BB-AD5D-C16B-B76267EB07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CD124A-DE7C-4CCD-3DE5-0CA2DBDCF992}"/>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5" name="Footer Placeholder 4">
            <a:extLst>
              <a:ext uri="{FF2B5EF4-FFF2-40B4-BE49-F238E27FC236}">
                <a16:creationId xmlns:a16="http://schemas.microsoft.com/office/drawing/2014/main" id="{5E2B7226-BE53-18D2-2BFB-ADD654EFF5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520EB-56E7-508A-51C4-F76A9A338960}"/>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210294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7CCC-2F7C-7EC9-0957-17F4723A08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92EF78-EF17-2E88-3402-65AD265D6D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35FEAC-DFB4-1BA9-08C9-0C02A0F29A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70C24B-0212-9C50-A4D1-4E950F2900FA}"/>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6" name="Footer Placeholder 5">
            <a:extLst>
              <a:ext uri="{FF2B5EF4-FFF2-40B4-BE49-F238E27FC236}">
                <a16:creationId xmlns:a16="http://schemas.microsoft.com/office/drawing/2014/main" id="{A936C0C1-5DE4-B2F6-3C0A-953B23EF44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5BAF78-F32B-17D5-5245-191027407F38}"/>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234165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87DC-8977-EEDB-8776-6EA5BC206A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EE4010-7DF7-AA3E-91A8-FAD640A63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38A892-FFAE-BA3F-291E-13C32F702E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A7EAB6-8A83-D399-3003-8AEB8650FE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0EB9D6-E78D-4285-710F-F414821465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EB3D8C-3790-1D9D-2A30-45BCCC651ED9}"/>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8" name="Footer Placeholder 7">
            <a:extLst>
              <a:ext uri="{FF2B5EF4-FFF2-40B4-BE49-F238E27FC236}">
                <a16:creationId xmlns:a16="http://schemas.microsoft.com/office/drawing/2014/main" id="{72CCFC2F-0243-5B1A-6148-4B5ADAA38E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0A43ED-66DB-D642-7F12-404A5553715B}"/>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351203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2BA9-FAC2-88A4-BDF7-2AE6BC88F6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B1A048-7BE1-7A7E-F795-20A3BD869635}"/>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4" name="Footer Placeholder 3">
            <a:extLst>
              <a:ext uri="{FF2B5EF4-FFF2-40B4-BE49-F238E27FC236}">
                <a16:creationId xmlns:a16="http://schemas.microsoft.com/office/drawing/2014/main" id="{84D97BC7-C0A3-0EBA-4C8D-374B6BE4CB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295FB3-DC8F-8BEB-8D1D-56F121F5B277}"/>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274143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53DEB-7EF8-ED1B-9F9E-1181C7D1A538}"/>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3" name="Footer Placeholder 2">
            <a:extLst>
              <a:ext uri="{FF2B5EF4-FFF2-40B4-BE49-F238E27FC236}">
                <a16:creationId xmlns:a16="http://schemas.microsoft.com/office/drawing/2014/main" id="{2BBB825F-9970-898A-C965-7A57822013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61BDED-FF5B-EBEA-E14F-4E7F5CBC2406}"/>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357848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8F03-F123-8333-8A77-597DCA1AA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D5CA86-CFCE-D3A5-D55F-540A1576C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06191B-0A91-2988-0F71-B8B28BED1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EF4437-D169-9F5D-8A0E-EBBA78F27904}"/>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6" name="Footer Placeholder 5">
            <a:extLst>
              <a:ext uri="{FF2B5EF4-FFF2-40B4-BE49-F238E27FC236}">
                <a16:creationId xmlns:a16="http://schemas.microsoft.com/office/drawing/2014/main" id="{3698014A-E68D-3C43-A4C4-9D87E9FF1A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3B0A32-F697-8067-7C74-3C97F320CB52}"/>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8643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9C7F-8745-3641-26E4-8BC928EEC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60A835-B5F2-511E-F71F-8681A13D9F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9FC6D5-15CA-8D6C-46C2-064D7E611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B1EA6-EEFC-D23D-34BD-A645B6C30C92}"/>
              </a:ext>
            </a:extLst>
          </p:cNvPr>
          <p:cNvSpPr>
            <a:spLocks noGrp="1"/>
          </p:cNvSpPr>
          <p:nvPr>
            <p:ph type="dt" sz="half" idx="10"/>
          </p:nvPr>
        </p:nvSpPr>
        <p:spPr/>
        <p:txBody>
          <a:bodyPr/>
          <a:lstStyle/>
          <a:p>
            <a:fld id="{64320407-FB6B-44C8-B9C2-5E74D1E108EE}" type="datetimeFigureOut">
              <a:rPr lang="en-GB" smtClean="0"/>
              <a:t>22/09/2022</a:t>
            </a:fld>
            <a:endParaRPr lang="en-GB"/>
          </a:p>
        </p:txBody>
      </p:sp>
      <p:sp>
        <p:nvSpPr>
          <p:cNvPr id="6" name="Footer Placeholder 5">
            <a:extLst>
              <a:ext uri="{FF2B5EF4-FFF2-40B4-BE49-F238E27FC236}">
                <a16:creationId xmlns:a16="http://schemas.microsoft.com/office/drawing/2014/main" id="{0EC962F5-BC51-BC6B-2DAE-9194F8C456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AE171-DDB1-A7CF-F181-7C738B2DA5A6}"/>
              </a:ext>
            </a:extLst>
          </p:cNvPr>
          <p:cNvSpPr>
            <a:spLocks noGrp="1"/>
          </p:cNvSpPr>
          <p:nvPr>
            <p:ph type="sldNum" sz="quarter" idx="12"/>
          </p:nvPr>
        </p:nvSpPr>
        <p:spPr/>
        <p:txBody>
          <a:bodyPr/>
          <a:lstStyle/>
          <a:p>
            <a:fld id="{2CF0E27B-7848-4A14-BE6D-7B8504EB845B}" type="slidenum">
              <a:rPr lang="en-GB" smtClean="0"/>
              <a:t>‹#›</a:t>
            </a:fld>
            <a:endParaRPr lang="en-GB"/>
          </a:p>
        </p:txBody>
      </p:sp>
    </p:spTree>
    <p:extLst>
      <p:ext uri="{BB962C8B-B14F-4D97-AF65-F5344CB8AC3E}">
        <p14:creationId xmlns:p14="http://schemas.microsoft.com/office/powerpoint/2010/main" val="380669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8D15A-B188-29C2-02C0-0070D1993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39165D-B35D-AC2A-337C-681CA1AF2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1C548-DEFD-EDCF-D8AD-D058975CA2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20407-FB6B-44C8-B9C2-5E74D1E108EE}" type="datetimeFigureOut">
              <a:rPr lang="en-GB" smtClean="0"/>
              <a:t>22/09/2022</a:t>
            </a:fld>
            <a:endParaRPr lang="en-GB"/>
          </a:p>
        </p:txBody>
      </p:sp>
      <p:sp>
        <p:nvSpPr>
          <p:cNvPr id="5" name="Footer Placeholder 4">
            <a:extLst>
              <a:ext uri="{FF2B5EF4-FFF2-40B4-BE49-F238E27FC236}">
                <a16:creationId xmlns:a16="http://schemas.microsoft.com/office/drawing/2014/main" id="{41659E12-A49C-C270-A62C-E31837DADC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0539CC-5C87-D0F3-2C1A-47EE420E1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0E27B-7848-4A14-BE6D-7B8504EB845B}" type="slidenum">
              <a:rPr lang="en-GB" smtClean="0"/>
              <a:t>‹#›</a:t>
            </a:fld>
            <a:endParaRPr lang="en-GB"/>
          </a:p>
        </p:txBody>
      </p:sp>
    </p:spTree>
    <p:extLst>
      <p:ext uri="{BB962C8B-B14F-4D97-AF65-F5344CB8AC3E}">
        <p14:creationId xmlns:p14="http://schemas.microsoft.com/office/powerpoint/2010/main" val="362864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un.org/en/fight-racism"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wm.org.uk/history/the-real-story-of-the-christmas-tru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E21D-50FD-64DC-4D2E-7D51283C17A6}"/>
              </a:ext>
            </a:extLst>
          </p:cNvPr>
          <p:cNvSpPr>
            <a:spLocks noGrp="1"/>
          </p:cNvSpPr>
          <p:nvPr>
            <p:ph type="ctrTitle"/>
          </p:nvPr>
        </p:nvSpPr>
        <p:spPr>
          <a:xfrm>
            <a:off x="7464614" y="1783959"/>
            <a:ext cx="4087306" cy="2889114"/>
          </a:xfrm>
        </p:spPr>
        <p:txBody>
          <a:bodyPr anchor="b">
            <a:normAutofit/>
          </a:bodyPr>
          <a:lstStyle/>
          <a:p>
            <a:pPr algn="l"/>
            <a:r>
              <a:rPr lang="en-GB" sz="5400"/>
              <a:t>UN World Day of Peace </a:t>
            </a:r>
          </a:p>
        </p:txBody>
      </p:sp>
      <p:sp>
        <p:nvSpPr>
          <p:cNvPr id="3" name="Subtitle 2">
            <a:extLst>
              <a:ext uri="{FF2B5EF4-FFF2-40B4-BE49-F238E27FC236}">
                <a16:creationId xmlns:a16="http://schemas.microsoft.com/office/drawing/2014/main" id="{1534881A-CCCD-4887-C973-6681ED688FE1}"/>
              </a:ext>
            </a:extLst>
          </p:cNvPr>
          <p:cNvSpPr>
            <a:spLocks noGrp="1"/>
          </p:cNvSpPr>
          <p:nvPr>
            <p:ph type="subTitle" idx="1"/>
          </p:nvPr>
        </p:nvSpPr>
        <p:spPr>
          <a:xfrm>
            <a:off x="7464612" y="4750893"/>
            <a:ext cx="4087305" cy="1147863"/>
          </a:xfrm>
        </p:spPr>
        <p:txBody>
          <a:bodyPr anchor="t">
            <a:normAutofit/>
          </a:bodyPr>
          <a:lstStyle/>
          <a:p>
            <a:pPr algn="l"/>
            <a:r>
              <a:rPr lang="en-GB" sz="2000"/>
              <a:t>21 September 2022 </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holding a globe">
            <a:extLst>
              <a:ext uri="{FF2B5EF4-FFF2-40B4-BE49-F238E27FC236}">
                <a16:creationId xmlns:a16="http://schemas.microsoft.com/office/drawing/2014/main" id="{54721E43-83A9-A0D3-3A32-CBB07632BEEE}"/>
              </a:ext>
            </a:extLst>
          </p:cNvPr>
          <p:cNvPicPr>
            <a:picLocks noChangeAspect="1"/>
          </p:cNvPicPr>
          <p:nvPr/>
        </p:nvPicPr>
        <p:blipFill rotWithShape="1">
          <a:blip r:embed="rId2"/>
          <a:srcRect l="19676" r="1934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3688787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68175-316E-4842-657B-D975CB4C5950}"/>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The Christmas Truce </a:t>
            </a:r>
          </a:p>
        </p:txBody>
      </p:sp>
      <p:sp>
        <p:nvSpPr>
          <p:cNvPr id="3081" name="Rectangle 308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On This Day: WWI's 1914 Christmas Truce begins - The Jerusalem Post">
            <a:extLst>
              <a:ext uri="{FF2B5EF4-FFF2-40B4-BE49-F238E27FC236}">
                <a16:creationId xmlns:a16="http://schemas.microsoft.com/office/drawing/2014/main" id="{80DC3A67-80B1-A4B9-C330-1F415314B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5238" y="932988"/>
            <a:ext cx="7608304" cy="506298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17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54787-64EE-BFFE-4B89-DB7B0E22E597}"/>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The Christmas Truce </a:t>
            </a:r>
          </a:p>
        </p:txBody>
      </p:sp>
      <p:sp>
        <p:nvSpPr>
          <p:cNvPr id="2057" name="Rectangle 205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WI Christmas Truce of 1914: When Fighting Paused for the Holiday - HISTORY">
            <a:extLst>
              <a:ext uri="{FF2B5EF4-FFF2-40B4-BE49-F238E27FC236}">
                <a16:creationId xmlns:a16="http://schemas.microsoft.com/office/drawing/2014/main" id="{240F3EE3-6B4B-9E0B-6E42-0B63D7AA14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5238" y="1018952"/>
            <a:ext cx="7608304" cy="4891052"/>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BCA80-B830-3E7E-2DF3-546990C876D7}"/>
              </a:ext>
            </a:extLst>
          </p:cNvPr>
          <p:cNvSpPr>
            <a:spLocks noGrp="1"/>
          </p:cNvSpPr>
          <p:nvPr>
            <p:ph type="title"/>
          </p:nvPr>
        </p:nvSpPr>
        <p:spPr>
          <a:xfrm>
            <a:off x="645065" y="1463040"/>
            <a:ext cx="3796306" cy="2690949"/>
          </a:xfrm>
        </p:spPr>
        <p:txBody>
          <a:bodyPr anchor="t">
            <a:normAutofit/>
          </a:bodyPr>
          <a:lstStyle/>
          <a:p>
            <a:r>
              <a:rPr lang="en-GB" dirty="0"/>
              <a:t>The Christmas Truce and UN World Day of Peace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65B289-6E7D-84D4-A8AB-4D51A07358FB}"/>
              </a:ext>
            </a:extLst>
          </p:cNvPr>
          <p:cNvSpPr>
            <a:spLocks noGrp="1"/>
          </p:cNvSpPr>
          <p:nvPr>
            <p:ph idx="1"/>
          </p:nvPr>
        </p:nvSpPr>
        <p:spPr>
          <a:xfrm>
            <a:off x="5656218" y="1463039"/>
            <a:ext cx="5542387" cy="4300447"/>
          </a:xfrm>
        </p:spPr>
        <p:txBody>
          <a:bodyPr anchor="t">
            <a:normAutofit/>
          </a:bodyPr>
          <a:lstStyle/>
          <a:p>
            <a:r>
              <a:rPr lang="en-GB" sz="2200"/>
              <a:t>The Christmas Truce was a moment in the First World War when opposing soldiers came together for a couple of days and exchanged gifts.  </a:t>
            </a:r>
          </a:p>
          <a:p>
            <a:r>
              <a:rPr lang="en-GB" sz="2200"/>
              <a:t>Sadly, it did not last and would not be repeated.  The war would last another four years and have millions of casualties.  </a:t>
            </a:r>
          </a:p>
          <a:p>
            <a:r>
              <a:rPr lang="en-GB" sz="2200"/>
              <a:t>We come together on 21 September to signal our support for Peace and to demonstrate our resolve against Conflict.  </a:t>
            </a:r>
          </a:p>
          <a:p>
            <a:r>
              <a:rPr lang="en-GB" sz="2200"/>
              <a:t>We also proclaim our determination to end Racism and all forms of Hate and Prejudice.  </a:t>
            </a:r>
          </a:p>
        </p:txBody>
      </p:sp>
    </p:spTree>
    <p:extLst>
      <p:ext uri="{BB962C8B-B14F-4D97-AF65-F5344CB8AC3E}">
        <p14:creationId xmlns:p14="http://schemas.microsoft.com/office/powerpoint/2010/main" val="249858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DE61D-6F28-00AF-AEFB-6AEB596A2775}"/>
              </a:ext>
            </a:extLst>
          </p:cNvPr>
          <p:cNvSpPr>
            <a:spLocks noGrp="1"/>
          </p:cNvSpPr>
          <p:nvPr>
            <p:ph type="title"/>
          </p:nvPr>
        </p:nvSpPr>
        <p:spPr>
          <a:xfrm>
            <a:off x="645065" y="1463040"/>
            <a:ext cx="3796306" cy="2690949"/>
          </a:xfrm>
        </p:spPr>
        <p:txBody>
          <a:bodyPr anchor="t">
            <a:normAutofit/>
          </a:bodyPr>
          <a:lstStyle/>
          <a:p>
            <a:r>
              <a:rPr lang="en-GB"/>
              <a:t>Twinning with the Peace Pitch in Flanders </a:t>
            </a:r>
            <a:endParaRPr lang="en-GB"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7"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E9D183E4-FF1E-35DC-5F48-1C0D2D3780F6}"/>
              </a:ext>
            </a:extLst>
          </p:cNvPr>
          <p:cNvSpPr>
            <a:spLocks noGrp="1"/>
          </p:cNvSpPr>
          <p:nvPr>
            <p:ph idx="1"/>
          </p:nvPr>
        </p:nvSpPr>
        <p:spPr>
          <a:xfrm>
            <a:off x="5656218" y="1463039"/>
            <a:ext cx="5542387" cy="4300447"/>
          </a:xfrm>
        </p:spPr>
        <p:txBody>
          <a:bodyPr anchor="t">
            <a:normAutofit/>
          </a:bodyPr>
          <a:lstStyle/>
          <a:p>
            <a:r>
              <a:rPr lang="en-GB" sz="2000"/>
              <a:t>The students of Year 9 have been involved in a project where they have researched and found out about significant football stories in the Mid-Ulster and beyond.  </a:t>
            </a:r>
          </a:p>
          <a:p>
            <a:r>
              <a:rPr lang="en-GB" sz="2000"/>
              <a:t>The last element of the project will involve a commemorative event on the school pitches.  </a:t>
            </a:r>
          </a:p>
          <a:p>
            <a:r>
              <a:rPr lang="en-GB" sz="2000"/>
              <a:t>Two students will speak to other students about the importance of Peace and using fighting against Racism and Prejudice in all its forms.  </a:t>
            </a:r>
          </a:p>
          <a:p>
            <a:r>
              <a:rPr lang="en-GB" sz="2000"/>
              <a:t>There will then be a massive football match on the pitches over lunch.  The rules will be slightly different.  </a:t>
            </a:r>
          </a:p>
        </p:txBody>
      </p:sp>
    </p:spTree>
    <p:extLst>
      <p:ext uri="{BB962C8B-B14F-4D97-AF65-F5344CB8AC3E}">
        <p14:creationId xmlns:p14="http://schemas.microsoft.com/office/powerpoint/2010/main" val="306216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8AFA6-2B07-41A2-B453-4F67378F0363}"/>
              </a:ext>
            </a:extLst>
          </p:cNvPr>
          <p:cNvSpPr>
            <a:spLocks noGrp="1"/>
          </p:cNvSpPr>
          <p:nvPr>
            <p:ph type="title"/>
          </p:nvPr>
        </p:nvSpPr>
        <p:spPr>
          <a:xfrm>
            <a:off x="645065" y="1463040"/>
            <a:ext cx="3796306" cy="2690949"/>
          </a:xfrm>
        </p:spPr>
        <p:txBody>
          <a:bodyPr anchor="t">
            <a:normAutofit/>
          </a:bodyPr>
          <a:lstStyle/>
          <a:p>
            <a:r>
              <a:rPr lang="en-GB" sz="4800"/>
              <a:t>Magherafelt High School Peace Pitch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5A85A5-2B82-9DA8-AF79-0359B6664070}"/>
              </a:ext>
            </a:extLst>
          </p:cNvPr>
          <p:cNvSpPr>
            <a:spLocks noGrp="1"/>
          </p:cNvSpPr>
          <p:nvPr>
            <p:ph idx="1"/>
          </p:nvPr>
        </p:nvSpPr>
        <p:spPr>
          <a:xfrm>
            <a:off x="5656218" y="1463039"/>
            <a:ext cx="5542387" cy="4300447"/>
          </a:xfrm>
        </p:spPr>
        <p:txBody>
          <a:bodyPr anchor="t">
            <a:normAutofit/>
          </a:bodyPr>
          <a:lstStyle/>
          <a:p>
            <a:endParaRPr lang="en-GB" sz="2200"/>
          </a:p>
          <a:p>
            <a:endParaRPr lang="en-GB" sz="2200"/>
          </a:p>
          <a:p>
            <a:r>
              <a:rPr lang="en-GB" sz="2200"/>
              <a:t>The pitch of Magherafelt High School will be twinned with the Peace Pitch in Flanders </a:t>
            </a:r>
          </a:p>
          <a:p>
            <a:r>
              <a:rPr lang="en-GB" sz="2200"/>
              <a:t>The Magherafelt High School pitch will also become a Peace Pitch.  </a:t>
            </a:r>
          </a:p>
        </p:txBody>
      </p:sp>
    </p:spTree>
    <p:extLst>
      <p:ext uri="{BB962C8B-B14F-4D97-AF65-F5344CB8AC3E}">
        <p14:creationId xmlns:p14="http://schemas.microsoft.com/office/powerpoint/2010/main" val="268831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9106-558C-5564-BD51-D935A16E69C9}"/>
              </a:ext>
            </a:extLst>
          </p:cNvPr>
          <p:cNvSpPr>
            <a:spLocks noGrp="1"/>
          </p:cNvSpPr>
          <p:nvPr>
            <p:ph type="title"/>
          </p:nvPr>
        </p:nvSpPr>
        <p:spPr>
          <a:xfrm>
            <a:off x="762001" y="803325"/>
            <a:ext cx="5314536" cy="1325563"/>
          </a:xfrm>
        </p:spPr>
        <p:txBody>
          <a:bodyPr>
            <a:normAutofit/>
          </a:bodyPr>
          <a:lstStyle/>
          <a:p>
            <a:r>
              <a:rPr lang="en-GB" dirty="0"/>
              <a:t>UN World Day of Peace </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916230D-5842-9DB1-69EA-DB32ABBB5635}"/>
              </a:ext>
            </a:extLst>
          </p:cNvPr>
          <p:cNvPicPr>
            <a:picLocks noChangeAspect="1"/>
          </p:cNvPicPr>
          <p:nvPr/>
        </p:nvPicPr>
        <p:blipFill rotWithShape="1">
          <a:blip r:embed="rId2"/>
          <a:srcRect l="35764"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3B66AEA0-CC72-04D5-4C85-CBDAF5475170}"/>
              </a:ext>
            </a:extLst>
          </p:cNvPr>
          <p:cNvGraphicFramePr>
            <a:graphicFrameLocks noGrp="1"/>
          </p:cNvGraphicFramePr>
          <p:nvPr>
            <p:ph idx="1"/>
            <p:extLst>
              <p:ext uri="{D42A27DB-BD31-4B8C-83A1-F6EECF244321}">
                <p14:modId xmlns:p14="http://schemas.microsoft.com/office/powerpoint/2010/main" val="1254866380"/>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7058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D0ED8-063C-263B-67E1-D7DEFC68B81F}"/>
              </a:ext>
            </a:extLst>
          </p:cNvPr>
          <p:cNvSpPr>
            <a:spLocks noGrp="1"/>
          </p:cNvSpPr>
          <p:nvPr>
            <p:ph type="title"/>
          </p:nvPr>
        </p:nvSpPr>
        <p:spPr>
          <a:xfrm>
            <a:off x="645065" y="1463040"/>
            <a:ext cx="3796306" cy="2690949"/>
          </a:xfrm>
        </p:spPr>
        <p:txBody>
          <a:bodyPr anchor="t">
            <a:normAutofit/>
          </a:bodyPr>
          <a:lstStyle/>
          <a:p>
            <a:r>
              <a:rPr lang="en-GB" b="1"/>
              <a:t>UN World Day of Peace</a:t>
            </a:r>
            <a:br>
              <a:rPr lang="en-GB"/>
            </a:br>
            <a:r>
              <a:rPr lang="en-GB"/>
              <a:t>21 September 2022 </a:t>
            </a:r>
          </a:p>
        </p:txBody>
      </p:sp>
      <p:grpSp>
        <p:nvGrpSpPr>
          <p:cNvPr id="23" name="Group 2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5FBDC5-55E7-91BE-D0FF-44829225FAEC}"/>
              </a:ext>
            </a:extLst>
          </p:cNvPr>
          <p:cNvSpPr>
            <a:spLocks noGrp="1"/>
          </p:cNvSpPr>
          <p:nvPr>
            <p:ph idx="1"/>
          </p:nvPr>
        </p:nvSpPr>
        <p:spPr>
          <a:xfrm>
            <a:off x="5656218" y="1463039"/>
            <a:ext cx="5542387" cy="4300447"/>
          </a:xfrm>
        </p:spPr>
        <p:txBody>
          <a:bodyPr anchor="t">
            <a:normAutofit/>
          </a:bodyPr>
          <a:lstStyle/>
          <a:p>
            <a:r>
              <a:rPr lang="en-GB" sz="2200" b="0" i="0">
                <a:effectLst/>
                <a:latin typeface="Roboto" panose="02000000000000000000" pitchFamily="2" charset="0"/>
              </a:rPr>
              <a:t>Racism, xenophobia and related discrimination and intolerance exist in all societies, everywhere. Racism harms not just the lives of those who endure it, but also society as a whole. We all lose in a society characterized by discrimination, division, distrust, intolerance, and hate. The fight against racism is everyone’s fight. We all have a part to play in building a world beyond racism.</a:t>
            </a:r>
            <a:endParaRPr lang="en-GB" sz="2200"/>
          </a:p>
        </p:txBody>
      </p:sp>
    </p:spTree>
    <p:extLst>
      <p:ext uri="{BB962C8B-B14F-4D97-AF65-F5344CB8AC3E}">
        <p14:creationId xmlns:p14="http://schemas.microsoft.com/office/powerpoint/2010/main" val="50150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E3221-21FF-5E86-7B92-00C978664085}"/>
              </a:ext>
            </a:extLst>
          </p:cNvPr>
          <p:cNvSpPr>
            <a:spLocks noGrp="1"/>
          </p:cNvSpPr>
          <p:nvPr>
            <p:ph type="title"/>
          </p:nvPr>
        </p:nvSpPr>
        <p:spPr>
          <a:xfrm>
            <a:off x="1043631" y="809898"/>
            <a:ext cx="10173010" cy="1554480"/>
          </a:xfrm>
        </p:spPr>
        <p:txBody>
          <a:bodyPr anchor="ctr">
            <a:normAutofit/>
          </a:bodyPr>
          <a:lstStyle/>
          <a:p>
            <a:r>
              <a:rPr lang="en-GB" sz="4800" b="1" i="0" u="none" strike="noStrike">
                <a:effectLst/>
                <a:latin typeface="Roboto Condensed" panose="020B0604020202020204" pitchFamily="2" charset="0"/>
                <a:hlinkClick r:id="rId2"/>
              </a:rPr>
              <a:t>Fight Inequality, Fight Racism</a:t>
            </a:r>
            <a:br>
              <a:rPr lang="en-GB" sz="4800" b="1" i="0">
                <a:effectLst/>
                <a:latin typeface="Roboto Condensed" panose="020B0604020202020204" pitchFamily="2" charset="0"/>
              </a:rPr>
            </a:br>
            <a:endParaRPr lang="en-GB"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D40DD96-35E3-C72D-2DD9-FCCBCD7661CC}"/>
              </a:ext>
            </a:extLst>
          </p:cNvPr>
          <p:cNvGraphicFramePr>
            <a:graphicFrameLocks noGrp="1"/>
          </p:cNvGraphicFramePr>
          <p:nvPr>
            <p:ph idx="1"/>
            <p:extLst>
              <p:ext uri="{D42A27DB-BD31-4B8C-83A1-F6EECF244321}">
                <p14:modId xmlns:p14="http://schemas.microsoft.com/office/powerpoint/2010/main" val="328732911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56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3D2C-1ECE-32A8-29D7-DA6A9F16E616}"/>
              </a:ext>
            </a:extLst>
          </p:cNvPr>
          <p:cNvSpPr>
            <a:spLocks noGrp="1"/>
          </p:cNvSpPr>
          <p:nvPr>
            <p:ph type="title"/>
          </p:nvPr>
        </p:nvSpPr>
        <p:spPr/>
        <p:txBody>
          <a:bodyPr/>
          <a:lstStyle/>
          <a:p>
            <a:r>
              <a:rPr lang="en-GB" dirty="0"/>
              <a:t>End Racism Build Peace </a:t>
            </a:r>
          </a:p>
        </p:txBody>
      </p:sp>
      <p:pic>
        <p:nvPicPr>
          <p:cNvPr id="1026" name="Picture 2" descr="Peace day 2022 poster">
            <a:extLst>
              <a:ext uri="{FF2B5EF4-FFF2-40B4-BE49-F238E27FC236}">
                <a16:creationId xmlns:a16="http://schemas.microsoft.com/office/drawing/2014/main" id="{68D46A7A-E653-E998-DAFA-E15094D1F8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0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C4AE6-373F-94F8-6E8E-E28FE358D70C}"/>
              </a:ext>
            </a:extLst>
          </p:cNvPr>
          <p:cNvSpPr>
            <a:spLocks noGrp="1"/>
          </p:cNvSpPr>
          <p:nvPr>
            <p:ph type="title"/>
          </p:nvPr>
        </p:nvSpPr>
        <p:spPr>
          <a:xfrm>
            <a:off x="645065" y="1097280"/>
            <a:ext cx="3796306" cy="4666207"/>
          </a:xfrm>
        </p:spPr>
        <p:txBody>
          <a:bodyPr anchor="ctr">
            <a:normAutofit/>
          </a:bodyPr>
          <a:lstStyle/>
          <a:p>
            <a:r>
              <a:rPr lang="en-GB" sz="4800" b="1"/>
              <a:t>The Christmas Truce </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6635B32-5892-C927-2C52-667400A7D8AD}"/>
              </a:ext>
            </a:extLst>
          </p:cNvPr>
          <p:cNvGraphicFramePr>
            <a:graphicFrameLocks noGrp="1"/>
          </p:cNvGraphicFramePr>
          <p:nvPr>
            <p:ph idx="1"/>
            <p:extLst>
              <p:ext uri="{D42A27DB-BD31-4B8C-83A1-F6EECF244321}">
                <p14:modId xmlns:p14="http://schemas.microsoft.com/office/powerpoint/2010/main" val="1532601790"/>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56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1A7FF-A0E1-8FC0-C45F-D4F69B560808}"/>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The Christmas Truce </a:t>
            </a:r>
          </a:p>
        </p:txBody>
      </p:sp>
      <p:sp>
        <p:nvSpPr>
          <p:cNvPr id="4105" name="Rectangle 410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id The WWI Christmas Truce Football Match Really Happen In 1914? |  HistoryExtra">
            <a:extLst>
              <a:ext uri="{FF2B5EF4-FFF2-40B4-BE49-F238E27FC236}">
                <a16:creationId xmlns:a16="http://schemas.microsoft.com/office/drawing/2014/main" id="{2C1C3A55-5CDB-5AA5-4C56-CA200D25DE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5238" y="942160"/>
            <a:ext cx="7608304" cy="5044636"/>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71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3772D-068E-0430-D95B-41B24931F353}"/>
              </a:ext>
            </a:extLst>
          </p:cNvPr>
          <p:cNvSpPr>
            <a:spLocks noGrp="1"/>
          </p:cNvSpPr>
          <p:nvPr>
            <p:ph type="title"/>
          </p:nvPr>
        </p:nvSpPr>
        <p:spPr>
          <a:xfrm>
            <a:off x="645065" y="1463040"/>
            <a:ext cx="3796306" cy="2690949"/>
          </a:xfrm>
        </p:spPr>
        <p:txBody>
          <a:bodyPr anchor="t">
            <a:normAutofit/>
          </a:bodyPr>
          <a:lstStyle/>
          <a:p>
            <a:r>
              <a:rPr lang="en-GB" sz="4800"/>
              <a:t>Personal Testimony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3FD089-1250-9820-F161-AD0BC8258343}"/>
              </a:ext>
            </a:extLst>
          </p:cNvPr>
          <p:cNvSpPr>
            <a:spLocks noGrp="1"/>
          </p:cNvSpPr>
          <p:nvPr>
            <p:ph idx="1"/>
          </p:nvPr>
        </p:nvSpPr>
        <p:spPr>
          <a:xfrm>
            <a:off x="5656218" y="1463039"/>
            <a:ext cx="5542387" cy="4300447"/>
          </a:xfrm>
        </p:spPr>
        <p:txBody>
          <a:bodyPr anchor="t">
            <a:normAutofit/>
          </a:bodyPr>
          <a:lstStyle/>
          <a:p>
            <a:r>
              <a:rPr lang="en-GB" sz="2000" b="0" i="1">
                <a:effectLst/>
                <a:latin typeface="Interface"/>
              </a:rPr>
              <a:t>We were in the front line; we were about 300 yards from the Germans. And we had, I think on Christmas Eve, we’d been singing carols and this that and the other, and the Germans had been doing the same. And we’d been shouting to each other, sometimes rude remarks more often just joking remarks. Anyway, eventually a German said, ‘Tomorrow you no shoot, we no shoot.’ And the morning came and we didn’t shoot and they didn’t shoot. So then we began to pop our heads over the side and jump down quickly in case they shot but they didn’t shoot. And then we saw a German standing up, waving his arms and we didn’t shoot and so on, and so it gradually grew.</a:t>
            </a:r>
            <a:endParaRPr lang="en-GB" sz="2000"/>
          </a:p>
        </p:txBody>
      </p:sp>
    </p:spTree>
    <p:extLst>
      <p:ext uri="{BB962C8B-B14F-4D97-AF65-F5344CB8AC3E}">
        <p14:creationId xmlns:p14="http://schemas.microsoft.com/office/powerpoint/2010/main" val="423560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4D3AD-7AE4-3BC9-F5FE-C3C578605FB5}"/>
              </a:ext>
            </a:extLst>
          </p:cNvPr>
          <p:cNvSpPr>
            <a:spLocks noGrp="1"/>
          </p:cNvSpPr>
          <p:nvPr>
            <p:ph type="title"/>
          </p:nvPr>
        </p:nvSpPr>
        <p:spPr>
          <a:xfrm>
            <a:off x="1045028" y="1336329"/>
            <a:ext cx="3892732" cy="4382588"/>
          </a:xfrm>
        </p:spPr>
        <p:txBody>
          <a:bodyPr anchor="ctr">
            <a:normAutofit/>
          </a:bodyPr>
          <a:lstStyle/>
          <a:p>
            <a:r>
              <a:rPr lang="en-GB" sz="5400"/>
              <a:t>Personal Testimony </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CC250F-3737-BB74-76C8-F577694F4745}"/>
              </a:ext>
            </a:extLst>
          </p:cNvPr>
          <p:cNvSpPr>
            <a:spLocks noGrp="1"/>
          </p:cNvSpPr>
          <p:nvPr>
            <p:ph idx="1"/>
          </p:nvPr>
        </p:nvSpPr>
        <p:spPr>
          <a:xfrm>
            <a:off x="6096001" y="1336329"/>
            <a:ext cx="5260848" cy="4382588"/>
          </a:xfrm>
        </p:spPr>
        <p:txBody>
          <a:bodyPr anchor="ctr">
            <a:normAutofit/>
          </a:bodyPr>
          <a:lstStyle/>
          <a:p>
            <a:r>
              <a:rPr lang="en-GB" sz="2000" b="0" i="1">
                <a:effectLst/>
                <a:latin typeface="Interface"/>
              </a:rPr>
              <a:t>I remember very well Christmas, I remember the Christmas Day when the German and the French soldiers left their trenches, went to the barbed wire between them with champagne and cigarettes in their hands and had feelings of fraternisation and shouted they wanted to finish the war and that lasted only 2 days 1 and a half really and then strict order came that no fraternisation was allowed and we had to stay back in our trenches.</a:t>
            </a:r>
          </a:p>
          <a:p>
            <a:r>
              <a:rPr lang="en-GB" sz="2000">
                <a:hlinkClick r:id="rId2"/>
              </a:rPr>
              <a:t>The Real Story Of The Christmas Truce Of 1914 | Imperial War Museums (iwm.org.uk)</a:t>
            </a:r>
            <a:endParaRPr lang="en-GB" sz="2000"/>
          </a:p>
        </p:txBody>
      </p:sp>
    </p:spTree>
    <p:extLst>
      <p:ext uri="{BB962C8B-B14F-4D97-AF65-F5344CB8AC3E}">
        <p14:creationId xmlns:p14="http://schemas.microsoft.com/office/powerpoint/2010/main" val="3026501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871</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Interface</vt:lpstr>
      <vt:lpstr>Roboto</vt:lpstr>
      <vt:lpstr>Roboto Condensed</vt:lpstr>
      <vt:lpstr>Office Theme</vt:lpstr>
      <vt:lpstr>UN World Day of Peace </vt:lpstr>
      <vt:lpstr>UN World Day of Peace </vt:lpstr>
      <vt:lpstr>UN World Day of Peace 21 September 2022 </vt:lpstr>
      <vt:lpstr>Fight Inequality, Fight Racism </vt:lpstr>
      <vt:lpstr>End Racism Build Peace </vt:lpstr>
      <vt:lpstr>The Christmas Truce </vt:lpstr>
      <vt:lpstr>The Christmas Truce </vt:lpstr>
      <vt:lpstr>Personal Testimony </vt:lpstr>
      <vt:lpstr>Personal Testimony </vt:lpstr>
      <vt:lpstr>The Christmas Truce </vt:lpstr>
      <vt:lpstr>The Christmas Truce </vt:lpstr>
      <vt:lpstr>The Christmas Truce and UN World Day of Peace </vt:lpstr>
      <vt:lpstr>Twinning with the Peace Pitch in Flanders </vt:lpstr>
      <vt:lpstr>Magherafelt High School Peace Pitch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World Day of Peace</dc:title>
  <dc:creator>Denver</dc:creator>
  <cp:lastModifiedBy>ernie brennan</cp:lastModifiedBy>
  <cp:revision>3</cp:revision>
  <cp:lastPrinted>2022-09-20T07:52:54Z</cp:lastPrinted>
  <dcterms:created xsi:type="dcterms:W3CDTF">2022-09-19T13:56:37Z</dcterms:created>
  <dcterms:modified xsi:type="dcterms:W3CDTF">2022-09-22T01:42:38Z</dcterms:modified>
</cp:coreProperties>
</file>