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sldIdLst>
    <p:sldId id="256" r:id="rId3"/>
    <p:sldId id="257" r:id="rId4"/>
    <p:sldId id="266" r:id="rId5"/>
    <p:sldId id="259" r:id="rId6"/>
    <p:sldId id="268" r:id="rId7"/>
    <p:sldId id="258" r:id="rId8"/>
    <p:sldId id="270" r:id="rId9"/>
    <p:sldId id="260" r:id="rId10"/>
    <p:sldId id="282" r:id="rId11"/>
    <p:sldId id="262" r:id="rId12"/>
    <p:sldId id="284" r:id="rId13"/>
    <p:sldId id="263" r:id="rId14"/>
    <p:sldId id="276" r:id="rId15"/>
    <p:sldId id="264" r:id="rId16"/>
    <p:sldId id="277" r:id="rId17"/>
    <p:sldId id="261" r:id="rId18"/>
    <p:sldId id="271" r:id="rId19"/>
    <p:sldId id="272" r:id="rId20"/>
    <p:sldId id="279" r:id="rId21"/>
    <p:sldId id="274" r:id="rId22"/>
    <p:sldId id="278" r:id="rId23"/>
    <p:sldId id="286" r:id="rId24"/>
    <p:sldId id="288" r:id="rId25"/>
    <p:sldId id="290" r:id="rId26"/>
    <p:sldId id="265" r:id="rId2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47" autoAdjust="0"/>
    <p:restoredTop sz="94660"/>
  </p:normalViewPr>
  <p:slideViewPr>
    <p:cSldViewPr snapToGrid="0">
      <p:cViewPr varScale="1">
        <p:scale>
          <a:sx n="82" d="100"/>
          <a:sy n="82" d="100"/>
        </p:scale>
        <p:origin x="24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2399F-3469-4BCF-8440-51018EECE9D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88F6ACF5-6EF3-4C9F-B7DE-41D4195465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5F8BF48C-00D7-4786-B8E4-579617257774}"/>
              </a:ext>
            </a:extLst>
          </p:cNvPr>
          <p:cNvSpPr>
            <a:spLocks noGrp="1"/>
          </p:cNvSpPr>
          <p:nvPr>
            <p:ph type="dt" sz="half" idx="10"/>
          </p:nvPr>
        </p:nvSpPr>
        <p:spPr/>
        <p:txBody>
          <a:bodyPr/>
          <a:lstStyle/>
          <a:p>
            <a:fld id="{9B915E24-B291-44AE-993D-DCB19EEF55C5}" type="datetimeFigureOut">
              <a:rPr lang="nl-BE" smtClean="0"/>
              <a:t>18/04/2024</a:t>
            </a:fld>
            <a:endParaRPr lang="nl-BE"/>
          </a:p>
        </p:txBody>
      </p:sp>
      <p:sp>
        <p:nvSpPr>
          <p:cNvPr id="5" name="Tijdelijke aanduiding voor voettekst 4">
            <a:extLst>
              <a:ext uri="{FF2B5EF4-FFF2-40B4-BE49-F238E27FC236}">
                <a16:creationId xmlns:a16="http://schemas.microsoft.com/office/drawing/2014/main" id="{45311FFC-06B9-40F3-B7C2-61373A6DFED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CF2CE57-8D30-4A2A-BD98-8F1D5140F955}"/>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3111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9C375-A711-47C7-880E-BFFEBD8D32B2}"/>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5F65180D-2512-4A40-84DA-96676339138D}"/>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EC756E3-2599-4FB2-866C-A6FB50324B9D}"/>
              </a:ext>
            </a:extLst>
          </p:cNvPr>
          <p:cNvSpPr>
            <a:spLocks noGrp="1"/>
          </p:cNvSpPr>
          <p:nvPr>
            <p:ph type="dt" sz="half" idx="10"/>
          </p:nvPr>
        </p:nvSpPr>
        <p:spPr/>
        <p:txBody>
          <a:bodyPr/>
          <a:lstStyle/>
          <a:p>
            <a:fld id="{9B915E24-B291-44AE-993D-DCB19EEF55C5}" type="datetimeFigureOut">
              <a:rPr lang="nl-BE" smtClean="0"/>
              <a:t>18/04/2024</a:t>
            </a:fld>
            <a:endParaRPr lang="nl-BE"/>
          </a:p>
        </p:txBody>
      </p:sp>
      <p:sp>
        <p:nvSpPr>
          <p:cNvPr id="5" name="Tijdelijke aanduiding voor voettekst 4">
            <a:extLst>
              <a:ext uri="{FF2B5EF4-FFF2-40B4-BE49-F238E27FC236}">
                <a16:creationId xmlns:a16="http://schemas.microsoft.com/office/drawing/2014/main" id="{963F79AA-A206-4E78-A0CA-F2BD5F91CBB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10B4781-6B78-46AB-9382-D4D104DD8425}"/>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1890600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486017-8930-4B0D-AF59-AC5D0E5A2287}"/>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DBEC8CA-3574-456D-B131-E1B756196F45}"/>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EF44721-9D14-44C2-8690-1EFD5DC315B6}"/>
              </a:ext>
            </a:extLst>
          </p:cNvPr>
          <p:cNvSpPr>
            <a:spLocks noGrp="1"/>
          </p:cNvSpPr>
          <p:nvPr>
            <p:ph type="dt" sz="half" idx="10"/>
          </p:nvPr>
        </p:nvSpPr>
        <p:spPr/>
        <p:txBody>
          <a:bodyPr/>
          <a:lstStyle/>
          <a:p>
            <a:fld id="{9B915E24-B291-44AE-993D-DCB19EEF55C5}" type="datetimeFigureOut">
              <a:rPr lang="nl-BE" smtClean="0"/>
              <a:t>18/04/2024</a:t>
            </a:fld>
            <a:endParaRPr lang="nl-BE"/>
          </a:p>
        </p:txBody>
      </p:sp>
      <p:sp>
        <p:nvSpPr>
          <p:cNvPr id="5" name="Tijdelijke aanduiding voor voettekst 4">
            <a:extLst>
              <a:ext uri="{FF2B5EF4-FFF2-40B4-BE49-F238E27FC236}">
                <a16:creationId xmlns:a16="http://schemas.microsoft.com/office/drawing/2014/main" id="{19ED983F-DEAF-446B-B7C2-136E6E54C72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549D5EE-CA24-4E13-A6C2-640A387DCD45}"/>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1106882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USSENTITEL">
    <p:spTree>
      <p:nvGrpSpPr>
        <p:cNvPr id="1" name=""/>
        <p:cNvGrpSpPr/>
        <p:nvPr/>
      </p:nvGrpSpPr>
      <p:grpSpPr>
        <a:xfrm>
          <a:off x="0" y="0"/>
          <a:ext cx="0" cy="0"/>
          <a:chOff x="0" y="0"/>
          <a:chExt cx="0" cy="0"/>
        </a:xfrm>
      </p:grpSpPr>
      <p:pic>
        <p:nvPicPr>
          <p:cNvPr id="10" name="Afbeelding 9" descr="NIEUW_STIJL_PRESENTATIE_GROEP_INTRO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3744" cy="6855801"/>
          </a:xfrm>
          <a:prstGeom prst="rect">
            <a:avLst/>
          </a:prstGeom>
        </p:spPr>
      </p:pic>
      <p:sp>
        <p:nvSpPr>
          <p:cNvPr id="2" name="Titel 1"/>
          <p:cNvSpPr>
            <a:spLocks noGrp="1"/>
          </p:cNvSpPr>
          <p:nvPr>
            <p:ph type="title"/>
          </p:nvPr>
        </p:nvSpPr>
        <p:spPr/>
        <p:txBody>
          <a:bodyPr/>
          <a:lstStyle>
            <a:lvl1pPr>
              <a:lnSpc>
                <a:spcPct val="80000"/>
              </a:lnSpc>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p>
            <a:fld id="{662AB8B5-E1FB-9D4E-BBEE-6223D4866017}" type="datetimeFigureOut">
              <a:rPr lang="nl-NL" smtClean="0"/>
              <a:t>18-4-2024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8A4402-1A14-DA41-90D6-9EC00321017F}" type="slidenum">
              <a:rPr lang="nl-NL" smtClean="0"/>
              <a:t>‹#›</a:t>
            </a:fld>
            <a:endParaRPr lang="nl-NL"/>
          </a:p>
        </p:txBody>
      </p:sp>
      <p:sp>
        <p:nvSpPr>
          <p:cNvPr id="8" name="Tijdelijke aanduiding voor inhoud 7"/>
          <p:cNvSpPr>
            <a:spLocks noGrp="1"/>
          </p:cNvSpPr>
          <p:nvPr>
            <p:ph sz="quarter" idx="13"/>
          </p:nvPr>
        </p:nvSpPr>
        <p:spPr>
          <a:xfrm>
            <a:off x="3489873" y="1765752"/>
            <a:ext cx="8105063" cy="617565"/>
          </a:xfrm>
        </p:spPr>
        <p:txBody>
          <a:bodyPr>
            <a:noAutofit/>
          </a:bodyPr>
          <a:lstStyle>
            <a:lvl1pPr>
              <a:defRPr sz="3627" b="1" cap="all">
                <a:solidFill>
                  <a:schemeClr val="tx1"/>
                </a:solidFill>
                <a:latin typeface="Calibri"/>
                <a:cs typeface="Calibri"/>
              </a:defRPr>
            </a:lvl1pPr>
          </a:lstStyle>
          <a:p>
            <a:pPr lvl="0"/>
            <a:r>
              <a:rPr lang="nl-NL"/>
              <a:t>Tekststijl van het model bewerken</a:t>
            </a:r>
          </a:p>
        </p:txBody>
      </p:sp>
    </p:spTree>
    <p:extLst>
      <p:ext uri="{BB962C8B-B14F-4D97-AF65-F5344CB8AC3E}">
        <p14:creationId xmlns:p14="http://schemas.microsoft.com/office/powerpoint/2010/main" val="2925272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KSTPAGINA">
    <p:spTree>
      <p:nvGrpSpPr>
        <p:cNvPr id="1" name=""/>
        <p:cNvGrpSpPr/>
        <p:nvPr/>
      </p:nvGrpSpPr>
      <p:grpSpPr>
        <a:xfrm>
          <a:off x="0" y="0"/>
          <a:ext cx="0" cy="0"/>
          <a:chOff x="0" y="0"/>
          <a:chExt cx="0" cy="0"/>
        </a:xfrm>
      </p:grpSpPr>
      <p:pic>
        <p:nvPicPr>
          <p:cNvPr id="10" name="Afbeelding 9" descr="NIEUW_STIJL_PRESENTATIE_GROEP_INTRO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 y="2199"/>
            <a:ext cx="12193744" cy="6855801"/>
          </a:xfrm>
          <a:prstGeom prst="rect">
            <a:avLst/>
          </a:prstGeom>
        </p:spPr>
      </p:pic>
      <p:sp>
        <p:nvSpPr>
          <p:cNvPr id="2" name="Titel 1"/>
          <p:cNvSpPr>
            <a:spLocks noGrp="1"/>
          </p:cNvSpPr>
          <p:nvPr>
            <p:ph type="title"/>
          </p:nvPr>
        </p:nvSpPr>
        <p:spPr/>
        <p:txBody>
          <a:bodyPr/>
          <a:lstStyle>
            <a:lvl1pPr>
              <a:lnSpc>
                <a:spcPct val="80000"/>
              </a:lnSpc>
              <a:defRPr>
                <a:solidFill>
                  <a:srgbClr val="007B8A"/>
                </a:solidFill>
              </a:defRPr>
            </a:lvl1pPr>
          </a:lstStyle>
          <a:p>
            <a:r>
              <a:rPr lang="nl-NL"/>
              <a:t>Klik om stijl te bewerken</a:t>
            </a:r>
            <a:endParaRPr lang="nl-NL" dirty="0"/>
          </a:p>
        </p:txBody>
      </p:sp>
      <p:sp>
        <p:nvSpPr>
          <p:cNvPr id="3" name="Tijdelijke aanduiding voor inhoud 2"/>
          <p:cNvSpPr>
            <a:spLocks noGrp="1"/>
          </p:cNvSpPr>
          <p:nvPr>
            <p:ph idx="1"/>
          </p:nvPr>
        </p:nvSpPr>
        <p:spPr>
          <a:xfrm>
            <a:off x="3489378" y="2398253"/>
            <a:ext cx="8093021" cy="2815921"/>
          </a:xfrm>
        </p:spPr>
        <p:txBody>
          <a:bodyPr/>
          <a:lstStyle>
            <a:lvl1pPr>
              <a:defRPr>
                <a:solidFill>
                  <a:schemeClr val="tx1"/>
                </a:solidFill>
              </a:defRPr>
            </a:lvl1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62AB8B5-E1FB-9D4E-BBEE-6223D4866017}" type="datetimeFigureOut">
              <a:rPr lang="nl-NL" smtClean="0"/>
              <a:t>18-4-2024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8A4402-1A14-DA41-90D6-9EC00321017F}" type="slidenum">
              <a:rPr lang="nl-NL" smtClean="0"/>
              <a:t>‹#›</a:t>
            </a:fld>
            <a:endParaRPr lang="nl-NL"/>
          </a:p>
        </p:txBody>
      </p:sp>
    </p:spTree>
    <p:extLst>
      <p:ext uri="{BB962C8B-B14F-4D97-AF65-F5344CB8AC3E}">
        <p14:creationId xmlns:p14="http://schemas.microsoft.com/office/powerpoint/2010/main" val="1676772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8421"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B7DC488C-93B9-493B-B4CA-8CA595E67FC0}" type="datetime1">
              <a:rPr lang="en-GB" smtClean="0"/>
              <a:pPr>
                <a:defRPr/>
              </a:pPr>
              <a:t>18/04/2024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47A88AB9-706B-440E-8DE5-BD33AF7CA985}" type="slidenum">
              <a:rPr lang="en-GB" smtClean="0"/>
              <a:pPr>
                <a:defRPr/>
              </a:pPr>
              <a:t>‹#›</a:t>
            </a:fld>
            <a:endParaRPr lang="en-GB"/>
          </a:p>
        </p:txBody>
      </p:sp>
    </p:spTree>
    <p:extLst>
      <p:ext uri="{BB962C8B-B14F-4D97-AF65-F5344CB8AC3E}">
        <p14:creationId xmlns:p14="http://schemas.microsoft.com/office/powerpoint/2010/main" val="1798677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A013B11-E9DF-4EF5-9549-7457E62292C1}" type="datetime1">
              <a:rPr lang="en-GB" smtClean="0"/>
              <a:pPr>
                <a:defRPr/>
              </a:pPr>
              <a:t>18/04/2024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DFC65141-1550-4A73-9CA9-5F94A4BEE9BA}" type="slidenum">
              <a:rPr lang="en-GB" smtClean="0"/>
              <a:pPr>
                <a:defRPr/>
              </a:pPr>
              <a:t>‹#›</a:t>
            </a:fld>
            <a:endParaRPr lang="en-GB"/>
          </a:p>
        </p:txBody>
      </p:sp>
    </p:spTree>
    <p:extLst>
      <p:ext uri="{BB962C8B-B14F-4D97-AF65-F5344CB8AC3E}">
        <p14:creationId xmlns:p14="http://schemas.microsoft.com/office/powerpoint/2010/main" val="2877037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3DFCA56-CD11-4C2B-9221-AE8BDEA89759}" type="datetime1">
              <a:rPr lang="en-GB" smtClean="0"/>
              <a:pPr>
                <a:defRPr/>
              </a:pPr>
              <a:t>18/04/2024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EACF521-A0BC-4D59-8007-07EFAB437B2B}" type="slidenum">
              <a:rPr lang="en-GB" smtClean="0"/>
              <a:pPr>
                <a:defRPr/>
              </a:pPr>
              <a:t>‹#›</a:t>
            </a:fld>
            <a:endParaRPr lang="en-GB"/>
          </a:p>
        </p:txBody>
      </p:sp>
    </p:spTree>
    <p:extLst>
      <p:ext uri="{BB962C8B-B14F-4D97-AF65-F5344CB8AC3E}">
        <p14:creationId xmlns:p14="http://schemas.microsoft.com/office/powerpoint/2010/main" val="247936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1613B3A-7F71-4746-B793-047F8BBFA3E1}" type="datetime1">
              <a:rPr lang="en-GB" smtClean="0"/>
              <a:pPr>
                <a:defRPr/>
              </a:pPr>
              <a:t>18/04/2024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D1E2F06C-4B44-426F-8577-36A71336ECD7}" type="slidenum">
              <a:rPr lang="en-GB" smtClean="0"/>
              <a:pPr>
                <a:defRPr/>
              </a:pPr>
              <a:t>‹#›</a:t>
            </a:fld>
            <a:endParaRPr lang="en-GB"/>
          </a:p>
        </p:txBody>
      </p:sp>
    </p:spTree>
    <p:extLst>
      <p:ext uri="{BB962C8B-B14F-4D97-AF65-F5344CB8AC3E}">
        <p14:creationId xmlns:p14="http://schemas.microsoft.com/office/powerpoint/2010/main" val="1731019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991140C-9ED2-41D4-9AC3-5FE8BF491668}" type="datetime1">
              <a:rPr lang="en-GB" smtClean="0"/>
              <a:pPr>
                <a:defRPr/>
              </a:pPr>
              <a:t>18/04/2024</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8040E30D-7474-47A5-AF0D-8A6CB50D3565}" type="slidenum">
              <a:rPr lang="en-GB" smtClean="0"/>
              <a:pPr>
                <a:defRPr/>
              </a:pPr>
              <a:t>‹#›</a:t>
            </a:fld>
            <a:endParaRPr lang="en-GB"/>
          </a:p>
        </p:txBody>
      </p:sp>
    </p:spTree>
    <p:extLst>
      <p:ext uri="{BB962C8B-B14F-4D97-AF65-F5344CB8AC3E}">
        <p14:creationId xmlns:p14="http://schemas.microsoft.com/office/powerpoint/2010/main" val="448361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CECE244-314E-4AE9-ADF5-C7F0D3380555}" type="datetime1">
              <a:rPr lang="en-GB" smtClean="0"/>
              <a:pPr>
                <a:defRPr/>
              </a:pPr>
              <a:t>18/04/2024</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0C8F588E-DCDC-402F-8520-FD1ACA377ABF}" type="slidenum">
              <a:rPr lang="en-GB" smtClean="0"/>
              <a:pPr>
                <a:defRPr/>
              </a:pPr>
              <a:t>‹#›</a:t>
            </a:fld>
            <a:endParaRPr lang="en-GB"/>
          </a:p>
        </p:txBody>
      </p:sp>
    </p:spTree>
    <p:extLst>
      <p:ext uri="{BB962C8B-B14F-4D97-AF65-F5344CB8AC3E}">
        <p14:creationId xmlns:p14="http://schemas.microsoft.com/office/powerpoint/2010/main" val="2427033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20EE0D-F59D-4A3E-AC96-8A33DDE4FBB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0685D19-9A07-4F68-9EBD-8D69E2987930}"/>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D00AF92-9C6B-4B96-89F4-8A476A1D9E0F}"/>
              </a:ext>
            </a:extLst>
          </p:cNvPr>
          <p:cNvSpPr>
            <a:spLocks noGrp="1"/>
          </p:cNvSpPr>
          <p:nvPr>
            <p:ph type="dt" sz="half" idx="10"/>
          </p:nvPr>
        </p:nvSpPr>
        <p:spPr/>
        <p:txBody>
          <a:bodyPr/>
          <a:lstStyle/>
          <a:p>
            <a:fld id="{9B915E24-B291-44AE-993D-DCB19EEF55C5}" type="datetimeFigureOut">
              <a:rPr lang="nl-BE" smtClean="0"/>
              <a:t>18/04/2024</a:t>
            </a:fld>
            <a:endParaRPr lang="nl-BE"/>
          </a:p>
        </p:txBody>
      </p:sp>
      <p:sp>
        <p:nvSpPr>
          <p:cNvPr id="5" name="Tijdelijke aanduiding voor voettekst 4">
            <a:extLst>
              <a:ext uri="{FF2B5EF4-FFF2-40B4-BE49-F238E27FC236}">
                <a16:creationId xmlns:a16="http://schemas.microsoft.com/office/drawing/2014/main" id="{0EE2EBBE-57B0-4B33-89BB-CA063B3BEBF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0EEECB5-6DCE-4749-861E-74E841B78BBD}"/>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642664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A70F1EF-8C5B-4AF8-8027-178F64C9074C}" type="datetime1">
              <a:rPr lang="en-GB" smtClean="0"/>
              <a:pPr>
                <a:defRPr/>
              </a:pPr>
              <a:t>18/04/2024</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D0E44CFB-BBB7-48C7-B7DE-D167BA5F546D}" type="slidenum">
              <a:rPr lang="en-GB" smtClean="0"/>
              <a:pPr>
                <a:defRPr/>
              </a:pPr>
              <a:t>‹#›</a:t>
            </a:fld>
            <a:endParaRPr lang="en-GB"/>
          </a:p>
        </p:txBody>
      </p:sp>
    </p:spTree>
    <p:extLst>
      <p:ext uri="{BB962C8B-B14F-4D97-AF65-F5344CB8AC3E}">
        <p14:creationId xmlns:p14="http://schemas.microsoft.com/office/powerpoint/2010/main" val="1947044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6A95B7E-63DB-4C59-B110-20A79DCE0A23}" type="datetime1">
              <a:rPr lang="en-GB" smtClean="0"/>
              <a:pPr>
                <a:defRPr/>
              </a:pPr>
              <a:t>18/04/2024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ED91A97D-2BD7-4BBC-B332-2DF156352B3F}" type="slidenum">
              <a:rPr lang="en-GB" smtClean="0"/>
              <a:pPr>
                <a:defRPr/>
              </a:pPr>
              <a:t>‹#›</a:t>
            </a:fld>
            <a:endParaRPr lang="en-GB"/>
          </a:p>
        </p:txBody>
      </p:sp>
    </p:spTree>
    <p:extLst>
      <p:ext uri="{BB962C8B-B14F-4D97-AF65-F5344CB8AC3E}">
        <p14:creationId xmlns:p14="http://schemas.microsoft.com/office/powerpoint/2010/main" val="1469968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CF7B6B0-07DB-4873-8488-D8AE8371C419}" type="datetime1">
              <a:rPr lang="en-GB" smtClean="0"/>
              <a:pPr>
                <a:defRPr/>
              </a:pPr>
              <a:t>18/04/2024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4173BB72-FF9F-4084-A71C-A2ACBD2BE66C}" type="slidenum">
              <a:rPr lang="en-GB" smtClean="0"/>
              <a:pPr>
                <a:defRPr/>
              </a:pPr>
              <a:t>‹#›</a:t>
            </a:fld>
            <a:endParaRPr lang="en-GB"/>
          </a:p>
        </p:txBody>
      </p:sp>
    </p:spTree>
    <p:extLst>
      <p:ext uri="{BB962C8B-B14F-4D97-AF65-F5344CB8AC3E}">
        <p14:creationId xmlns:p14="http://schemas.microsoft.com/office/powerpoint/2010/main" val="3565105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18/04/2024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5856943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18/04/2024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653742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18/04/2024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407726671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18/04/2024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5731374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18/04/2024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8957780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37F440A-8361-4663-986B-F0EF8453AA36}" type="datetime1">
              <a:rPr lang="en-GB" smtClean="0"/>
              <a:pPr>
                <a:defRPr/>
              </a:pPr>
              <a:t>18/04/2024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84C8A1CB-2F0A-419F-85EF-430DC2BA1B48}" type="slidenum">
              <a:rPr lang="en-GB" smtClean="0"/>
              <a:pPr>
                <a:defRPr/>
              </a:pPr>
              <a:t>‹#›</a:t>
            </a:fld>
            <a:endParaRPr lang="en-GB"/>
          </a:p>
        </p:txBody>
      </p:sp>
    </p:spTree>
    <p:extLst>
      <p:ext uri="{BB962C8B-B14F-4D97-AF65-F5344CB8AC3E}">
        <p14:creationId xmlns:p14="http://schemas.microsoft.com/office/powerpoint/2010/main" val="3402646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6CF8039-6A3C-466F-B1DF-524E055573C9}" type="datetime1">
              <a:rPr lang="en-GB" smtClean="0"/>
              <a:pPr>
                <a:defRPr/>
              </a:pPr>
              <a:t>18/04/2024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6DD794F-9D65-414A-9741-D85192228BA1}" type="slidenum">
              <a:rPr lang="en-GB" smtClean="0"/>
              <a:pPr>
                <a:defRPr/>
              </a:pPr>
              <a:t>‹#›</a:t>
            </a:fld>
            <a:endParaRPr lang="en-GB"/>
          </a:p>
        </p:txBody>
      </p:sp>
    </p:spTree>
    <p:extLst>
      <p:ext uri="{BB962C8B-B14F-4D97-AF65-F5344CB8AC3E}">
        <p14:creationId xmlns:p14="http://schemas.microsoft.com/office/powerpoint/2010/main" val="1312254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C0610C-9EF8-4B2B-9871-9384D692D2B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D0C876D-2D1B-4A15-83C9-39CA1A8921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6E8C8F7A-0976-4F30-B180-EBE16E3A8F8A}"/>
              </a:ext>
            </a:extLst>
          </p:cNvPr>
          <p:cNvSpPr>
            <a:spLocks noGrp="1"/>
          </p:cNvSpPr>
          <p:nvPr>
            <p:ph type="dt" sz="half" idx="10"/>
          </p:nvPr>
        </p:nvSpPr>
        <p:spPr/>
        <p:txBody>
          <a:bodyPr/>
          <a:lstStyle/>
          <a:p>
            <a:fld id="{9B915E24-B291-44AE-993D-DCB19EEF55C5}" type="datetimeFigureOut">
              <a:rPr lang="nl-BE" smtClean="0"/>
              <a:t>18/04/2024</a:t>
            </a:fld>
            <a:endParaRPr lang="nl-BE"/>
          </a:p>
        </p:txBody>
      </p:sp>
      <p:sp>
        <p:nvSpPr>
          <p:cNvPr id="5" name="Tijdelijke aanduiding voor voettekst 4">
            <a:extLst>
              <a:ext uri="{FF2B5EF4-FFF2-40B4-BE49-F238E27FC236}">
                <a16:creationId xmlns:a16="http://schemas.microsoft.com/office/drawing/2014/main" id="{C77BD7DF-42F8-4917-889C-D8DE340165B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1D961F5-8949-48E1-BFD4-5B457B4B0006}"/>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4768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D6603-D722-4AB0-B6AD-8C8F819374B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D4A581B-4993-45D5-B828-B1420BF934AC}"/>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4F0FDD6-FFF2-428C-9FA0-A4E330904498}"/>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ED66CF19-BCAC-434E-A93A-C34DF0E4B3D0}"/>
              </a:ext>
            </a:extLst>
          </p:cNvPr>
          <p:cNvSpPr>
            <a:spLocks noGrp="1"/>
          </p:cNvSpPr>
          <p:nvPr>
            <p:ph type="dt" sz="half" idx="10"/>
          </p:nvPr>
        </p:nvSpPr>
        <p:spPr/>
        <p:txBody>
          <a:bodyPr/>
          <a:lstStyle/>
          <a:p>
            <a:fld id="{9B915E24-B291-44AE-993D-DCB19EEF55C5}" type="datetimeFigureOut">
              <a:rPr lang="nl-BE" smtClean="0"/>
              <a:t>18/04/2024</a:t>
            </a:fld>
            <a:endParaRPr lang="nl-BE"/>
          </a:p>
        </p:txBody>
      </p:sp>
      <p:sp>
        <p:nvSpPr>
          <p:cNvPr id="6" name="Tijdelijke aanduiding voor voettekst 5">
            <a:extLst>
              <a:ext uri="{FF2B5EF4-FFF2-40B4-BE49-F238E27FC236}">
                <a16:creationId xmlns:a16="http://schemas.microsoft.com/office/drawing/2014/main" id="{045AEC4F-B124-4691-9C54-34F86E55F5E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A0FD558-0494-472C-99EC-050E5DC038ED}"/>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3600723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C2CC7-362E-46E7-BB38-D3DEE05A6540}"/>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DDA583A-BC10-4F69-A09D-23545307DC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ABC8F461-1223-4249-9591-D96CDE93FEAA}"/>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86E6E43E-7767-402F-B7A6-E147979C76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6D7F000C-0173-4657-AFE6-D6CF113FBCB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56FD322-96C4-4084-BD43-97F8E5DF5E71}"/>
              </a:ext>
            </a:extLst>
          </p:cNvPr>
          <p:cNvSpPr>
            <a:spLocks noGrp="1"/>
          </p:cNvSpPr>
          <p:nvPr>
            <p:ph type="dt" sz="half" idx="10"/>
          </p:nvPr>
        </p:nvSpPr>
        <p:spPr/>
        <p:txBody>
          <a:bodyPr/>
          <a:lstStyle/>
          <a:p>
            <a:fld id="{9B915E24-B291-44AE-993D-DCB19EEF55C5}" type="datetimeFigureOut">
              <a:rPr lang="nl-BE" smtClean="0"/>
              <a:t>18/04/2024</a:t>
            </a:fld>
            <a:endParaRPr lang="nl-BE"/>
          </a:p>
        </p:txBody>
      </p:sp>
      <p:sp>
        <p:nvSpPr>
          <p:cNvPr id="8" name="Tijdelijke aanduiding voor voettekst 7">
            <a:extLst>
              <a:ext uri="{FF2B5EF4-FFF2-40B4-BE49-F238E27FC236}">
                <a16:creationId xmlns:a16="http://schemas.microsoft.com/office/drawing/2014/main" id="{47777607-0B52-4096-8E42-2AFC0F5503B8}"/>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F98368C0-5F5B-4623-829A-CF508E17A844}"/>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3939063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EC904-523C-41B1-B387-5957D98D14E6}"/>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61CF1691-4549-4C9A-B7CD-F4FB9F05BD61}"/>
              </a:ext>
            </a:extLst>
          </p:cNvPr>
          <p:cNvSpPr>
            <a:spLocks noGrp="1"/>
          </p:cNvSpPr>
          <p:nvPr>
            <p:ph type="dt" sz="half" idx="10"/>
          </p:nvPr>
        </p:nvSpPr>
        <p:spPr/>
        <p:txBody>
          <a:bodyPr/>
          <a:lstStyle/>
          <a:p>
            <a:fld id="{9B915E24-B291-44AE-993D-DCB19EEF55C5}" type="datetimeFigureOut">
              <a:rPr lang="nl-BE" smtClean="0"/>
              <a:t>18/04/2024</a:t>
            </a:fld>
            <a:endParaRPr lang="nl-BE"/>
          </a:p>
        </p:txBody>
      </p:sp>
      <p:sp>
        <p:nvSpPr>
          <p:cNvPr id="4" name="Tijdelijke aanduiding voor voettekst 3">
            <a:extLst>
              <a:ext uri="{FF2B5EF4-FFF2-40B4-BE49-F238E27FC236}">
                <a16:creationId xmlns:a16="http://schemas.microsoft.com/office/drawing/2014/main" id="{36121E81-FDBE-4C6D-B41F-CDB9D6F11190}"/>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E60B0396-9002-47C4-937B-EC177C418D93}"/>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70297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847C19F-0527-4B9A-B226-01D7EA187A88}"/>
              </a:ext>
            </a:extLst>
          </p:cNvPr>
          <p:cNvSpPr>
            <a:spLocks noGrp="1"/>
          </p:cNvSpPr>
          <p:nvPr>
            <p:ph type="dt" sz="half" idx="10"/>
          </p:nvPr>
        </p:nvSpPr>
        <p:spPr/>
        <p:txBody>
          <a:bodyPr/>
          <a:lstStyle/>
          <a:p>
            <a:fld id="{9B915E24-B291-44AE-993D-DCB19EEF55C5}" type="datetimeFigureOut">
              <a:rPr lang="nl-BE" smtClean="0"/>
              <a:t>18/04/2024</a:t>
            </a:fld>
            <a:endParaRPr lang="nl-BE"/>
          </a:p>
        </p:txBody>
      </p:sp>
      <p:sp>
        <p:nvSpPr>
          <p:cNvPr id="3" name="Tijdelijke aanduiding voor voettekst 2">
            <a:extLst>
              <a:ext uri="{FF2B5EF4-FFF2-40B4-BE49-F238E27FC236}">
                <a16:creationId xmlns:a16="http://schemas.microsoft.com/office/drawing/2014/main" id="{12A44453-57B1-4CC1-87A2-91AEE3FB78B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D3713B4E-FE62-46D5-8084-4694B625AF97}"/>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3892446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B4A98-3E73-49A9-A389-0457A8234A1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196C6AD-D913-41AD-AB62-29C0EBD40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2CF00466-8A9C-44AD-BF44-4021707AF5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2F1391A-9D5B-4E17-AAC1-EF93BFBCE3A3}"/>
              </a:ext>
            </a:extLst>
          </p:cNvPr>
          <p:cNvSpPr>
            <a:spLocks noGrp="1"/>
          </p:cNvSpPr>
          <p:nvPr>
            <p:ph type="dt" sz="half" idx="10"/>
          </p:nvPr>
        </p:nvSpPr>
        <p:spPr/>
        <p:txBody>
          <a:bodyPr/>
          <a:lstStyle/>
          <a:p>
            <a:fld id="{9B915E24-B291-44AE-993D-DCB19EEF55C5}" type="datetimeFigureOut">
              <a:rPr lang="nl-BE" smtClean="0"/>
              <a:t>18/04/2024</a:t>
            </a:fld>
            <a:endParaRPr lang="nl-BE"/>
          </a:p>
        </p:txBody>
      </p:sp>
      <p:sp>
        <p:nvSpPr>
          <p:cNvPr id="6" name="Tijdelijke aanduiding voor voettekst 5">
            <a:extLst>
              <a:ext uri="{FF2B5EF4-FFF2-40B4-BE49-F238E27FC236}">
                <a16:creationId xmlns:a16="http://schemas.microsoft.com/office/drawing/2014/main" id="{8DF7C160-FC75-4C41-AE1F-1A98AE328D2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8BFA6DF-CDD3-4027-B1DB-68EA23B8DE14}"/>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2050854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4F723B-93AF-48CD-98D8-53CC796D895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722E3B0-C9D2-4461-9341-8FC357C0B8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82C2F9A6-6623-45F9-AEFB-6336D8D0D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5F84D9F-E9B4-4DC8-AB85-18B5DBB15457}"/>
              </a:ext>
            </a:extLst>
          </p:cNvPr>
          <p:cNvSpPr>
            <a:spLocks noGrp="1"/>
          </p:cNvSpPr>
          <p:nvPr>
            <p:ph type="dt" sz="half" idx="10"/>
          </p:nvPr>
        </p:nvSpPr>
        <p:spPr/>
        <p:txBody>
          <a:bodyPr/>
          <a:lstStyle/>
          <a:p>
            <a:fld id="{9B915E24-B291-44AE-993D-DCB19EEF55C5}" type="datetimeFigureOut">
              <a:rPr lang="nl-BE" smtClean="0"/>
              <a:t>18/04/2024</a:t>
            </a:fld>
            <a:endParaRPr lang="nl-BE"/>
          </a:p>
        </p:txBody>
      </p:sp>
      <p:sp>
        <p:nvSpPr>
          <p:cNvPr id="6" name="Tijdelijke aanduiding voor voettekst 5">
            <a:extLst>
              <a:ext uri="{FF2B5EF4-FFF2-40B4-BE49-F238E27FC236}">
                <a16:creationId xmlns:a16="http://schemas.microsoft.com/office/drawing/2014/main" id="{78C52956-828C-4813-90A4-9CB7EF37691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2FC9C95-49BB-4A5B-8000-439E1281999E}"/>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1235043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A98CB0D-D205-4DFC-9A38-8D05E17C6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2225F44-F9C6-46DF-A670-33B991C91D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8BD7B99-EC74-44BA-9254-B9A1D09C29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15E24-B291-44AE-993D-DCB19EEF55C5}" type="datetimeFigureOut">
              <a:rPr lang="nl-BE" smtClean="0"/>
              <a:t>18/04/2024</a:t>
            </a:fld>
            <a:endParaRPr lang="nl-BE"/>
          </a:p>
        </p:txBody>
      </p:sp>
      <p:sp>
        <p:nvSpPr>
          <p:cNvPr id="5" name="Tijdelijke aanduiding voor voettekst 4">
            <a:extLst>
              <a:ext uri="{FF2B5EF4-FFF2-40B4-BE49-F238E27FC236}">
                <a16:creationId xmlns:a16="http://schemas.microsoft.com/office/drawing/2014/main" id="{16C13B35-A91E-46C5-90B1-B79F9C590A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E73F4B4A-C42C-48DB-996B-134132E5D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C371-BA12-414E-AF76-2F7155E69799}" type="slidenum">
              <a:rPr lang="nl-BE" smtClean="0"/>
              <a:t>‹#›</a:t>
            </a:fld>
            <a:endParaRPr lang="nl-BE"/>
          </a:p>
        </p:txBody>
      </p:sp>
    </p:spTree>
    <p:extLst>
      <p:ext uri="{BB962C8B-B14F-4D97-AF65-F5344CB8AC3E}">
        <p14:creationId xmlns:p14="http://schemas.microsoft.com/office/powerpoint/2010/main" val="2350661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8423"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3124410-4586-4ACC-90F6-98B092C9A4B5}" type="datetime1">
              <a:rPr lang="en-GB" smtClean="0"/>
              <a:pPr>
                <a:defRPr/>
              </a:pPr>
              <a:t>18/04/2024</a:t>
            </a:fld>
            <a:endParaRPr lang="en-GB"/>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20360006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gif"/><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peacevillage.be/" TargetMode="Externa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childrensfootballalliance.com/football-and-peace/" TargetMode="Externa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2.png"/><Relationship Id="rId1" Type="http://schemas.openxmlformats.org/officeDocument/2006/relationships/slideLayout" Target="../slideLayouts/slideLayout20.xml"/><Relationship Id="rId5" Type="http://schemas.openxmlformats.org/officeDocument/2006/relationships/hyperlink" Target="https://www.childrensfootballalliance.com/football-and-peace/global-peace-games-2024/" TargetMode="External"/><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childrensfootballalliance.com/football-and-peace/" TargetMode="Externa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jpg"/><Relationship Id="rId2" Type="http://schemas.openxmlformats.org/officeDocument/2006/relationships/hyperlink" Target="https://www.childrensfootballalliance.com/football-and-peace/wp-content/uploads/2023/10/GPGs-Sept-2023-Evaluation-Report-1.pdf" TargetMode="Externa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www.childrensfootballalliance.com/football-and-peace/peace-field-project/" TargetMode="External"/><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091C9C3-526A-40BA-9D0B-C030B0529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627" y="-25348"/>
            <a:ext cx="8375374" cy="5586375"/>
          </a:xfrm>
          <a:prstGeom prst="rect">
            <a:avLst/>
          </a:prstGeom>
        </p:spPr>
      </p:pic>
      <p:sp>
        <p:nvSpPr>
          <p:cNvPr id="2" name="Titel 1"/>
          <p:cNvSpPr>
            <a:spLocks noGrp="1"/>
          </p:cNvSpPr>
          <p:nvPr>
            <p:ph type="title"/>
          </p:nvPr>
        </p:nvSpPr>
        <p:spPr>
          <a:xfrm>
            <a:off x="291548" y="297277"/>
            <a:ext cx="10270881" cy="1325563"/>
          </a:xfrm>
        </p:spPr>
        <p:txBody>
          <a:bodyPr>
            <a:normAutofit fontScale="90000"/>
          </a:bodyPr>
          <a:lstStyle/>
          <a:p>
            <a:r>
              <a:rPr lang="nl-BE" sz="5400" b="1" dirty="0">
                <a:solidFill>
                  <a:schemeClr val="bg1"/>
                </a:solidFill>
              </a:rPr>
              <a:t>Voorstelling</a:t>
            </a:r>
            <a:br>
              <a:rPr lang="nl-BE" sz="5400" b="1" dirty="0">
                <a:solidFill>
                  <a:schemeClr val="bg1"/>
                </a:solidFill>
              </a:rPr>
            </a:br>
            <a:r>
              <a:rPr lang="nl-BE" sz="5400" b="1" dirty="0">
                <a:solidFill>
                  <a:schemeClr val="bg1"/>
                </a:solidFill>
              </a:rPr>
              <a:t>Global </a:t>
            </a:r>
            <a:r>
              <a:rPr lang="nl-BE" sz="5400" b="1" dirty="0" err="1">
                <a:solidFill>
                  <a:schemeClr val="bg1"/>
                </a:solidFill>
              </a:rPr>
              <a:t>Peace</a:t>
            </a:r>
            <a:r>
              <a:rPr lang="nl-BE" sz="5400" b="1" dirty="0">
                <a:solidFill>
                  <a:schemeClr val="bg1"/>
                </a:solidFill>
              </a:rPr>
              <a:t> Games</a:t>
            </a:r>
          </a:p>
        </p:txBody>
      </p:sp>
      <p:pic>
        <p:nvPicPr>
          <p:cNvPr id="10" name="Afbeelding 9">
            <a:extLst>
              <a:ext uri="{FF2B5EF4-FFF2-40B4-BE49-F238E27FC236}">
                <a16:creationId xmlns:a16="http://schemas.microsoft.com/office/drawing/2014/main" id="{49D480CD-DC84-49AD-9784-F64C541250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1758979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D304AF2-EFE0-49C1-A481-FBB4E09C2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506" y="0"/>
            <a:ext cx="8334999" cy="5559444"/>
          </a:xfrm>
          <a:prstGeom prst="rect">
            <a:avLst/>
          </a:prstGeom>
        </p:spPr>
      </p:pic>
      <p:pic>
        <p:nvPicPr>
          <p:cNvPr id="11" name="Afbeelding 10">
            <a:extLst>
              <a:ext uri="{FF2B5EF4-FFF2-40B4-BE49-F238E27FC236}">
                <a16:creationId xmlns:a16="http://schemas.microsoft.com/office/drawing/2014/main" id="{D94FE2FB-FF5B-469D-AAE5-28DD971B16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118530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397732" y="66494"/>
            <a:ext cx="9396536" cy="647601"/>
          </a:xfrm>
        </p:spPr>
        <p:txBody>
          <a:bodyPr>
            <a:normAutofit fontScale="90000"/>
          </a:bodyPr>
          <a:lstStyle/>
          <a:p>
            <a:pPr algn="ctr" eaLnBrk="1" hangingPunct="1"/>
            <a:r>
              <a:rPr lang="en-US" sz="6600" b="1" dirty="0">
                <a:ln w="22225">
                  <a:solidFill>
                    <a:schemeClr val="accent2"/>
                  </a:solidFill>
                  <a:prstDash val="solid"/>
                </a:ln>
                <a:solidFill>
                  <a:schemeClr val="accent2">
                    <a:lumMod val="40000"/>
                    <a:lumOff val="60000"/>
                  </a:schemeClr>
                </a:solidFill>
              </a:rPr>
              <a:t>A CROSS- CURRICULAR PEACE EDUCATION</a:t>
            </a:r>
            <a:br>
              <a:rPr lang="en-US" sz="6600" b="1" dirty="0">
                <a:ln w="22225">
                  <a:solidFill>
                    <a:schemeClr val="accent2"/>
                  </a:solidFill>
                  <a:prstDash val="solid"/>
                </a:ln>
                <a:solidFill>
                  <a:schemeClr val="accent2">
                    <a:lumMod val="40000"/>
                    <a:lumOff val="60000"/>
                  </a:schemeClr>
                </a:solidFill>
              </a:rPr>
            </a:br>
            <a:r>
              <a:rPr lang="en-US" sz="6600" b="1" dirty="0">
                <a:ln w="22225">
                  <a:solidFill>
                    <a:schemeClr val="accent2"/>
                  </a:solidFill>
                  <a:prstDash val="solid"/>
                </a:ln>
                <a:solidFill>
                  <a:schemeClr val="accent2">
                    <a:lumMod val="40000"/>
                    <a:lumOff val="60000"/>
                  </a:schemeClr>
                </a:solidFill>
              </a:rPr>
              <a:t>PROGRAMME THROUGH PLAY</a:t>
            </a:r>
            <a:endParaRPr lang="en-GB" sz="2800" dirty="0"/>
          </a:p>
        </p:txBody>
      </p:sp>
      <p:sp>
        <p:nvSpPr>
          <p:cNvPr id="16386" name="Text Box 10"/>
          <p:cNvSpPr txBox="1">
            <a:spLocks noChangeArrowheads="1"/>
          </p:cNvSpPr>
          <p:nvPr/>
        </p:nvSpPr>
        <p:spPr bwMode="auto">
          <a:xfrm>
            <a:off x="3719513" y="2133601"/>
            <a:ext cx="5275262" cy="366713"/>
          </a:xfrm>
          <a:prstGeom prst="rect">
            <a:avLst/>
          </a:prstGeom>
          <a:noFill/>
          <a:ln w="9525">
            <a:noFill/>
            <a:miter lim="800000"/>
            <a:headEnd/>
            <a:tailEnd/>
          </a:ln>
        </p:spPr>
        <p:txBody>
          <a:bodyPr>
            <a:spAutoFit/>
          </a:bodyPr>
          <a:lstStyle/>
          <a:p>
            <a:pPr defTabSz="457200"/>
            <a:endParaRPr lang="en-GB">
              <a:solidFill>
                <a:prstClr val="black"/>
              </a:solidFill>
              <a:latin typeface="Trebuchet MS" panose="020B0603020202020204"/>
            </a:endParaRPr>
          </a:p>
        </p:txBody>
      </p:sp>
      <p:sp>
        <p:nvSpPr>
          <p:cNvPr id="16387" name="Text Box 14"/>
          <p:cNvSpPr txBox="1">
            <a:spLocks noChangeArrowheads="1"/>
          </p:cNvSpPr>
          <p:nvPr/>
        </p:nvSpPr>
        <p:spPr bwMode="auto">
          <a:xfrm>
            <a:off x="2117534" y="3429000"/>
            <a:ext cx="7091995" cy="2308324"/>
          </a:xfrm>
          <a:prstGeom prst="rect">
            <a:avLst/>
          </a:prstGeom>
          <a:noFill/>
          <a:ln w="9525">
            <a:noFill/>
            <a:miter lim="800000"/>
            <a:headEnd/>
            <a:tailEnd/>
          </a:ln>
        </p:spPr>
        <p:txBody>
          <a:bodyPr wrap="square">
            <a:spAutoFit/>
          </a:bodyPr>
          <a:lstStyle/>
          <a:p>
            <a:pPr algn="just" defTabSz="457200"/>
            <a:r>
              <a:rPr lang="en-US" b="1" dirty="0">
                <a:solidFill>
                  <a:prstClr val="black"/>
                </a:solidFill>
                <a:latin typeface="Trebuchet MS" panose="020B0603020202020204"/>
              </a:rPr>
              <a:t>Includes: </a:t>
            </a:r>
          </a:p>
          <a:p>
            <a:pPr algn="just" defTabSz="457200"/>
            <a:r>
              <a:rPr lang="en-US" b="1" dirty="0">
                <a:solidFill>
                  <a:prstClr val="black"/>
                </a:solidFill>
                <a:latin typeface="Trebuchet MS" panose="020B0603020202020204"/>
              </a:rPr>
              <a:t>Cultural Games, Football, Cricket, Touch Rugby, Rounders, Bulldog, Basketball, Table Tennis, Cycling, Volley Ball </a:t>
            </a:r>
          </a:p>
          <a:p>
            <a:pPr algn="just" defTabSz="457200"/>
            <a:endParaRPr lang="en-US" b="1" dirty="0">
              <a:solidFill>
                <a:prstClr val="black"/>
              </a:solidFill>
              <a:latin typeface="Trebuchet MS" panose="020B0603020202020204"/>
            </a:endParaRPr>
          </a:p>
          <a:p>
            <a:pPr algn="just" defTabSz="457200"/>
            <a:r>
              <a:rPr lang="en-US" b="1" dirty="0">
                <a:solidFill>
                  <a:prstClr val="black"/>
                </a:solidFill>
                <a:latin typeface="Trebuchet MS" panose="020B0603020202020204"/>
              </a:rPr>
              <a:t>Workshops: Graffiti Art, Debating Skills, Interviews, Performance Art </a:t>
            </a:r>
          </a:p>
          <a:p>
            <a:pPr algn="just" defTabSz="457200"/>
            <a:endParaRPr lang="en-US" b="1" dirty="0">
              <a:solidFill>
                <a:prstClr val="black"/>
              </a:solidFill>
              <a:latin typeface="Trebuchet MS" panose="020B0603020202020204"/>
            </a:endParaRPr>
          </a:p>
          <a:p>
            <a:pPr algn="just" defTabSz="457200"/>
            <a:r>
              <a:rPr lang="en-US" b="1" dirty="0">
                <a:solidFill>
                  <a:prstClr val="black"/>
                </a:solidFill>
                <a:latin typeface="Trebuchet MS" panose="020B0603020202020204"/>
              </a:rPr>
              <a:t>Excursions: </a:t>
            </a:r>
            <a:r>
              <a:rPr lang="en-US" b="1" dirty="0" err="1">
                <a:solidFill>
                  <a:prstClr val="black"/>
                </a:solidFill>
                <a:latin typeface="Trebuchet MS" panose="020B0603020202020204"/>
              </a:rPr>
              <a:t>Tyncott</a:t>
            </a:r>
            <a:r>
              <a:rPr lang="en-US" b="1" dirty="0">
                <a:solidFill>
                  <a:prstClr val="black"/>
                </a:solidFill>
                <a:latin typeface="Trebuchet MS" panose="020B0603020202020204"/>
              </a:rPr>
              <a:t>, Passchendaele, The Last Post, Ypres</a:t>
            </a:r>
          </a:p>
        </p:txBody>
      </p:sp>
      <p:pic>
        <p:nvPicPr>
          <p:cNvPr id="3" name="Picture 2" descr="A picture containing clipart&#10;&#10;Description generated with high confidence">
            <a:extLst>
              <a:ext uri="{FF2B5EF4-FFF2-40B4-BE49-F238E27FC236}">
                <a16:creationId xmlns:a16="http://schemas.microsoft.com/office/drawing/2014/main" id="{B2F85680-3FDD-4E3D-9A64-BD70C5CC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386" y="5754152"/>
            <a:ext cx="1655763" cy="1004496"/>
          </a:xfrm>
          <a:prstGeom prst="rect">
            <a:avLst/>
          </a:prstGeom>
        </p:spPr>
      </p:pic>
      <p:pic>
        <p:nvPicPr>
          <p:cNvPr id="2" name="Picture 1">
            <a:extLst>
              <a:ext uri="{FF2B5EF4-FFF2-40B4-BE49-F238E27FC236}">
                <a16:creationId xmlns:a16="http://schemas.microsoft.com/office/drawing/2014/main" id="{513E5B85-3E44-209F-9BA8-1C90528D54E8}"/>
              </a:ext>
            </a:extLst>
          </p:cNvPr>
          <p:cNvPicPr>
            <a:picLocks noChangeAspect="1"/>
          </p:cNvPicPr>
          <p:nvPr/>
        </p:nvPicPr>
        <p:blipFill>
          <a:blip r:embed="rId3"/>
          <a:stretch>
            <a:fillRect/>
          </a:stretch>
        </p:blipFill>
        <p:spPr>
          <a:xfrm>
            <a:off x="5807969" y="5755378"/>
            <a:ext cx="2085013" cy="1005927"/>
          </a:xfrm>
          <a:prstGeom prst="rect">
            <a:avLst/>
          </a:prstGeom>
        </p:spPr>
      </p:pic>
    </p:spTree>
    <p:extLst>
      <p:ext uri="{BB962C8B-B14F-4D97-AF65-F5344CB8AC3E}">
        <p14:creationId xmlns:p14="http://schemas.microsoft.com/office/powerpoint/2010/main" val="486276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83DF1CD-2FAD-4DAD-8FFA-6B3F2190C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pic>
        <p:nvPicPr>
          <p:cNvPr id="7" name="Content Placeholder 6" descr="A group of white cards with red ladybugs on them&#10;&#10;Description automatically generated">
            <a:extLst>
              <a:ext uri="{FF2B5EF4-FFF2-40B4-BE49-F238E27FC236}">
                <a16:creationId xmlns:a16="http://schemas.microsoft.com/office/drawing/2014/main" id="{034B8D4D-D838-B959-1E89-E01B3967179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15616" y="307937"/>
            <a:ext cx="9341367" cy="5254519"/>
          </a:xfrm>
        </p:spPr>
      </p:pic>
    </p:spTree>
    <p:extLst>
      <p:ext uri="{BB962C8B-B14F-4D97-AF65-F5344CB8AC3E}">
        <p14:creationId xmlns:p14="http://schemas.microsoft.com/office/powerpoint/2010/main" val="396472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5720" y="332657"/>
            <a:ext cx="4680520" cy="633313"/>
          </a:xfrm>
        </p:spPr>
        <p:txBody>
          <a:bodyPr/>
          <a:lstStyle/>
          <a:p>
            <a:r>
              <a:rPr lang="en-US" b="1" dirty="0">
                <a:ln w="22225">
                  <a:solidFill>
                    <a:schemeClr val="accent2"/>
                  </a:solidFill>
                  <a:prstDash val="solid"/>
                </a:ln>
                <a:solidFill>
                  <a:schemeClr val="accent2">
                    <a:lumMod val="40000"/>
                    <a:lumOff val="60000"/>
                  </a:schemeClr>
                </a:solidFill>
              </a:rPr>
              <a:t>EVENT DATES</a:t>
            </a:r>
            <a:endParaRPr lang="en-GB" dirty="0"/>
          </a:p>
        </p:txBody>
      </p:sp>
      <p:sp>
        <p:nvSpPr>
          <p:cNvPr id="3" name="Subtitle 2"/>
          <p:cNvSpPr>
            <a:spLocks noGrp="1"/>
          </p:cNvSpPr>
          <p:nvPr>
            <p:ph type="subTitle" idx="1"/>
          </p:nvPr>
        </p:nvSpPr>
        <p:spPr>
          <a:xfrm>
            <a:off x="3791745" y="970025"/>
            <a:ext cx="3960441" cy="5616624"/>
          </a:xfrm>
        </p:spPr>
        <p:txBody>
          <a:bodyPr>
            <a:normAutofit lnSpcReduction="10000"/>
          </a:bodyPr>
          <a:lstStyle/>
          <a:p>
            <a:pPr algn="ctr"/>
            <a:r>
              <a:rPr lang="en-GB" sz="2400" b="1" dirty="0">
                <a:solidFill>
                  <a:schemeClr val="tx1"/>
                </a:solidFill>
              </a:rPr>
              <a:t> Monday 16</a:t>
            </a:r>
            <a:r>
              <a:rPr lang="en-GB" sz="2400" b="1" baseline="30000" dirty="0">
                <a:solidFill>
                  <a:schemeClr val="tx1"/>
                </a:solidFill>
              </a:rPr>
              <a:t>th</a:t>
            </a:r>
            <a:r>
              <a:rPr lang="en-GB" sz="2400" b="1" dirty="0">
                <a:solidFill>
                  <a:schemeClr val="tx1"/>
                </a:solidFill>
              </a:rPr>
              <a:t> Sept</a:t>
            </a:r>
          </a:p>
          <a:p>
            <a:pPr algn="ctr"/>
            <a:r>
              <a:rPr lang="en-GB" sz="2400" b="1" dirty="0">
                <a:solidFill>
                  <a:srgbClr val="FF0000"/>
                </a:solidFill>
              </a:rPr>
              <a:t>Welcome to the GPGs</a:t>
            </a:r>
          </a:p>
          <a:p>
            <a:pPr algn="ctr"/>
            <a:r>
              <a:rPr lang="en-GB" sz="2400" b="1" dirty="0">
                <a:solidFill>
                  <a:schemeClr val="tx1"/>
                </a:solidFill>
              </a:rPr>
              <a:t>Tuesday 17</a:t>
            </a:r>
            <a:r>
              <a:rPr lang="en-GB" sz="2400" b="1" baseline="30000" dirty="0">
                <a:solidFill>
                  <a:schemeClr val="tx1"/>
                </a:solidFill>
              </a:rPr>
              <a:t>th</a:t>
            </a:r>
            <a:r>
              <a:rPr lang="en-GB" sz="2400" b="1" dirty="0">
                <a:solidFill>
                  <a:schemeClr val="tx1"/>
                </a:solidFill>
              </a:rPr>
              <a:t> Sept</a:t>
            </a:r>
          </a:p>
          <a:p>
            <a:pPr algn="ctr"/>
            <a:r>
              <a:rPr lang="en-GB" sz="2400" b="1" dirty="0">
                <a:solidFill>
                  <a:srgbClr val="00B050"/>
                </a:solidFill>
              </a:rPr>
              <a:t>Commemoration Day</a:t>
            </a:r>
          </a:p>
          <a:p>
            <a:pPr algn="ctr"/>
            <a:r>
              <a:rPr lang="en-GB" sz="2400" b="1" dirty="0">
                <a:solidFill>
                  <a:schemeClr val="tx1"/>
                </a:solidFill>
              </a:rPr>
              <a:t> Wednesday 18</a:t>
            </a:r>
            <a:r>
              <a:rPr lang="en-GB" sz="2400" b="1" baseline="30000" dirty="0">
                <a:solidFill>
                  <a:schemeClr val="tx1"/>
                </a:solidFill>
              </a:rPr>
              <a:t>th</a:t>
            </a:r>
            <a:r>
              <a:rPr lang="en-GB" sz="2400" b="1" dirty="0">
                <a:solidFill>
                  <a:schemeClr val="tx1"/>
                </a:solidFill>
              </a:rPr>
              <a:t> Sept</a:t>
            </a:r>
          </a:p>
          <a:p>
            <a:pPr algn="ctr"/>
            <a:r>
              <a:rPr lang="en-GB" sz="2400" b="1" dirty="0">
                <a:solidFill>
                  <a:srgbClr val="FFC000"/>
                </a:solidFill>
              </a:rPr>
              <a:t>Peace Day Celebration</a:t>
            </a:r>
          </a:p>
          <a:p>
            <a:pPr algn="ctr"/>
            <a:r>
              <a:rPr lang="en-GB" sz="2400" b="1" dirty="0">
                <a:solidFill>
                  <a:schemeClr val="tx1"/>
                </a:solidFill>
              </a:rPr>
              <a:t>Thursday 19</a:t>
            </a:r>
            <a:r>
              <a:rPr lang="en-GB" sz="2400" b="1" baseline="30000" dirty="0">
                <a:solidFill>
                  <a:schemeClr val="tx1"/>
                </a:solidFill>
              </a:rPr>
              <a:t>th</a:t>
            </a:r>
            <a:r>
              <a:rPr lang="en-GB" sz="2400" b="1" dirty="0">
                <a:solidFill>
                  <a:schemeClr val="tx1"/>
                </a:solidFill>
              </a:rPr>
              <a:t> Sept</a:t>
            </a:r>
          </a:p>
          <a:p>
            <a:pPr algn="ctr"/>
            <a:r>
              <a:rPr lang="en-GB" sz="2400" b="1" dirty="0">
                <a:solidFill>
                  <a:srgbClr val="0070C0"/>
                </a:solidFill>
              </a:rPr>
              <a:t>Peace Field Day</a:t>
            </a:r>
          </a:p>
          <a:p>
            <a:pPr algn="ctr"/>
            <a:r>
              <a:rPr lang="en-GB" sz="2400" b="1" dirty="0">
                <a:solidFill>
                  <a:schemeClr val="tx1"/>
                </a:solidFill>
              </a:rPr>
              <a:t>Friday 20</a:t>
            </a:r>
            <a:r>
              <a:rPr lang="en-GB" sz="2400" b="1" baseline="30000" dirty="0">
                <a:solidFill>
                  <a:schemeClr val="tx1"/>
                </a:solidFill>
              </a:rPr>
              <a:t>th</a:t>
            </a:r>
            <a:r>
              <a:rPr lang="en-GB" sz="2400" b="1" dirty="0">
                <a:solidFill>
                  <a:schemeClr val="tx1"/>
                </a:solidFill>
              </a:rPr>
              <a:t> Sept</a:t>
            </a:r>
          </a:p>
          <a:p>
            <a:pPr algn="ctr"/>
            <a:r>
              <a:rPr lang="en-GB" sz="2400" b="1" dirty="0">
                <a:solidFill>
                  <a:srgbClr val="7030A0"/>
                </a:solidFill>
              </a:rPr>
              <a:t>International Day of Peace</a:t>
            </a:r>
          </a:p>
          <a:p>
            <a:pPr algn="ctr"/>
            <a:r>
              <a:rPr lang="en-GB" sz="2400" b="1" dirty="0">
                <a:solidFill>
                  <a:schemeClr val="tx1"/>
                </a:solidFill>
              </a:rPr>
              <a:t>Saturday 21st Sept</a:t>
            </a:r>
          </a:p>
          <a:p>
            <a:pPr algn="ctr"/>
            <a:r>
              <a:rPr lang="en-GB" sz="2400" b="1" dirty="0">
                <a:solidFill>
                  <a:schemeClr val="accent6">
                    <a:lumMod val="75000"/>
                  </a:schemeClr>
                </a:solidFill>
              </a:rPr>
              <a:t>Football and Peace Day</a:t>
            </a:r>
          </a:p>
          <a:p>
            <a:pPr algn="ctr"/>
            <a:endParaRPr lang="en-GB" sz="2400" b="1" dirty="0">
              <a:solidFill>
                <a:schemeClr val="accent6">
                  <a:lumMod val="75000"/>
                </a:schemeClr>
              </a:solidFill>
            </a:endParaRPr>
          </a:p>
        </p:txBody>
      </p:sp>
      <p:pic>
        <p:nvPicPr>
          <p:cNvPr id="5" name="Picture 4" descr="A picture containing clipart&#10;&#10;Description generated with high confidence">
            <a:extLst>
              <a:ext uri="{FF2B5EF4-FFF2-40B4-BE49-F238E27FC236}">
                <a16:creationId xmlns:a16="http://schemas.microsoft.com/office/drawing/2014/main" id="{EF7095AE-4EBE-4F04-8060-DE20FF86B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154" y="5462447"/>
            <a:ext cx="1626567" cy="986784"/>
          </a:xfrm>
          <a:prstGeom prst="rect">
            <a:avLst/>
          </a:prstGeom>
        </p:spPr>
      </p:pic>
      <p:pic>
        <p:nvPicPr>
          <p:cNvPr id="4" name="Picture 3">
            <a:extLst>
              <a:ext uri="{FF2B5EF4-FFF2-40B4-BE49-F238E27FC236}">
                <a16:creationId xmlns:a16="http://schemas.microsoft.com/office/drawing/2014/main" id="{F0EC138C-D907-0694-89FA-C83D24991B92}"/>
              </a:ext>
            </a:extLst>
          </p:cNvPr>
          <p:cNvPicPr>
            <a:picLocks noChangeAspect="1"/>
          </p:cNvPicPr>
          <p:nvPr/>
        </p:nvPicPr>
        <p:blipFill>
          <a:blip r:embed="rId3"/>
          <a:stretch>
            <a:fillRect/>
          </a:stretch>
        </p:blipFill>
        <p:spPr>
          <a:xfrm>
            <a:off x="7968210" y="5391987"/>
            <a:ext cx="2085013" cy="1005927"/>
          </a:xfrm>
          <a:prstGeom prst="rect">
            <a:avLst/>
          </a:prstGeom>
        </p:spPr>
      </p:pic>
    </p:spTree>
    <p:extLst>
      <p:ext uri="{BB962C8B-B14F-4D97-AF65-F5344CB8AC3E}">
        <p14:creationId xmlns:p14="http://schemas.microsoft.com/office/powerpoint/2010/main" val="2348033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8E7C252F-1018-406E-83AE-B50BE1526C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8077" y="0"/>
            <a:ext cx="8344697" cy="5565913"/>
          </a:xfrm>
        </p:spPr>
      </p:pic>
      <p:pic>
        <p:nvPicPr>
          <p:cNvPr id="6" name="Afbeelding 5">
            <a:extLst>
              <a:ext uri="{FF2B5EF4-FFF2-40B4-BE49-F238E27FC236}">
                <a16:creationId xmlns:a16="http://schemas.microsoft.com/office/drawing/2014/main" id="{05C89615-DD18-48C8-980F-B86C1B6F1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3258870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7809" y="692696"/>
            <a:ext cx="2594249" cy="947192"/>
          </a:xfrm>
        </p:spPr>
        <p:txBody>
          <a:bodyPr/>
          <a:lstStyle/>
          <a:p>
            <a:r>
              <a:rPr lang="en-US" b="1" dirty="0">
                <a:ln w="22225">
                  <a:solidFill>
                    <a:schemeClr val="accent2"/>
                  </a:solidFill>
                  <a:prstDash val="solid"/>
                </a:ln>
                <a:solidFill>
                  <a:schemeClr val="accent2">
                    <a:lumMod val="40000"/>
                    <a:lumOff val="60000"/>
                  </a:schemeClr>
                </a:solidFill>
              </a:rPr>
              <a:t>Numbers</a:t>
            </a:r>
            <a:endParaRPr lang="en-GB" dirty="0"/>
          </a:p>
        </p:txBody>
      </p:sp>
      <p:sp>
        <p:nvSpPr>
          <p:cNvPr id="3" name="Content Placeholder 2"/>
          <p:cNvSpPr>
            <a:spLocks noGrp="1"/>
          </p:cNvSpPr>
          <p:nvPr>
            <p:ph idx="1"/>
          </p:nvPr>
        </p:nvSpPr>
        <p:spPr>
          <a:xfrm>
            <a:off x="2135560" y="1658144"/>
            <a:ext cx="6347714" cy="3880773"/>
          </a:xfrm>
        </p:spPr>
        <p:txBody>
          <a:bodyPr>
            <a:normAutofit/>
          </a:bodyPr>
          <a:lstStyle/>
          <a:p>
            <a:pPr marL="0" indent="0" algn="ctr">
              <a:buNone/>
            </a:pPr>
            <a:endParaRPr lang="en-GB" sz="2400" dirty="0"/>
          </a:p>
          <a:p>
            <a:pPr marL="0" indent="0" algn="ctr">
              <a:buNone/>
            </a:pPr>
            <a:endParaRPr lang="en-GB" sz="2400" dirty="0"/>
          </a:p>
          <a:p>
            <a:pPr marL="0" indent="0" algn="ctr">
              <a:buNone/>
            </a:pPr>
            <a:endParaRPr lang="en-GB" dirty="0"/>
          </a:p>
          <a:p>
            <a:pPr marL="0" indent="0" algn="ctr">
              <a:buNone/>
            </a:pPr>
            <a:endParaRPr lang="en-GB" dirty="0"/>
          </a:p>
          <a:p>
            <a:pPr marL="0" indent="0" algn="ctr">
              <a:buNone/>
            </a:pPr>
            <a:endParaRPr lang="en-GB" dirty="0"/>
          </a:p>
        </p:txBody>
      </p:sp>
      <p:pic>
        <p:nvPicPr>
          <p:cNvPr id="5" name="Picture 4" descr="A picture containing clipart&#10;&#10;Description generated with high confidence">
            <a:extLst>
              <a:ext uri="{FF2B5EF4-FFF2-40B4-BE49-F238E27FC236}">
                <a16:creationId xmlns:a16="http://schemas.microsoft.com/office/drawing/2014/main" id="{9C5B9A04-4879-46BD-8870-CE3498329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7129" y="444781"/>
            <a:ext cx="1398809" cy="848611"/>
          </a:xfrm>
          <a:prstGeom prst="rect">
            <a:avLst/>
          </a:prstGeom>
        </p:spPr>
      </p:pic>
      <p:sp>
        <p:nvSpPr>
          <p:cNvPr id="7" name="TextBox 6">
            <a:extLst>
              <a:ext uri="{FF2B5EF4-FFF2-40B4-BE49-F238E27FC236}">
                <a16:creationId xmlns:a16="http://schemas.microsoft.com/office/drawing/2014/main" id="{0CCA7DFA-94CE-4FF8-ACC7-64090D7EC04F}"/>
              </a:ext>
            </a:extLst>
          </p:cNvPr>
          <p:cNvSpPr txBox="1"/>
          <p:nvPr/>
        </p:nvSpPr>
        <p:spPr>
          <a:xfrm>
            <a:off x="2927648" y="2492896"/>
            <a:ext cx="5112568" cy="2862322"/>
          </a:xfrm>
          <a:prstGeom prst="rect">
            <a:avLst/>
          </a:prstGeom>
          <a:noFill/>
        </p:spPr>
        <p:txBody>
          <a:bodyPr wrap="square">
            <a:spAutoFit/>
          </a:bodyPr>
          <a:lstStyle/>
          <a:p>
            <a:pPr algn="ctr" defTabSz="457200"/>
            <a:r>
              <a:rPr lang="en-GB" sz="3600" dirty="0">
                <a:solidFill>
                  <a:prstClr val="black"/>
                </a:solidFill>
                <a:latin typeface="Trebuchet MS" panose="020B0603020202020204"/>
              </a:rPr>
              <a:t>80 Participants (14-18 Years old)</a:t>
            </a:r>
          </a:p>
          <a:p>
            <a:pPr algn="ctr" defTabSz="457200"/>
            <a:r>
              <a:rPr lang="en-GB" sz="3600" dirty="0">
                <a:solidFill>
                  <a:prstClr val="black"/>
                </a:solidFill>
                <a:latin typeface="Trebuchet MS" panose="020B0603020202020204"/>
              </a:rPr>
              <a:t>Girls and Boys</a:t>
            </a:r>
          </a:p>
          <a:p>
            <a:pPr algn="ctr" defTabSz="457200"/>
            <a:r>
              <a:rPr lang="en-GB" sz="3600" dirty="0">
                <a:solidFill>
                  <a:prstClr val="black"/>
                </a:solidFill>
                <a:latin typeface="Trebuchet MS" panose="020B0603020202020204"/>
              </a:rPr>
              <a:t>Includes members of staff. </a:t>
            </a:r>
          </a:p>
        </p:txBody>
      </p:sp>
      <p:pic>
        <p:nvPicPr>
          <p:cNvPr id="4" name="Picture 3">
            <a:extLst>
              <a:ext uri="{FF2B5EF4-FFF2-40B4-BE49-F238E27FC236}">
                <a16:creationId xmlns:a16="http://schemas.microsoft.com/office/drawing/2014/main" id="{2F303C9D-4E23-6F8C-9BC5-7138E07C1567}"/>
              </a:ext>
            </a:extLst>
          </p:cNvPr>
          <p:cNvPicPr>
            <a:picLocks noChangeAspect="1"/>
          </p:cNvPicPr>
          <p:nvPr/>
        </p:nvPicPr>
        <p:blipFill>
          <a:blip r:embed="rId3"/>
          <a:stretch>
            <a:fillRect/>
          </a:stretch>
        </p:blipFill>
        <p:spPr>
          <a:xfrm>
            <a:off x="7686436" y="5223185"/>
            <a:ext cx="2085013" cy="1005927"/>
          </a:xfrm>
          <a:prstGeom prst="rect">
            <a:avLst/>
          </a:prstGeom>
        </p:spPr>
      </p:pic>
    </p:spTree>
    <p:extLst>
      <p:ext uri="{BB962C8B-B14F-4D97-AF65-F5344CB8AC3E}">
        <p14:creationId xmlns:p14="http://schemas.microsoft.com/office/powerpoint/2010/main" val="2461455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74904990-F7EC-4B9B-AAF6-52903B04A7AE}"/>
              </a:ext>
            </a:extLst>
          </p:cNvPr>
          <p:cNvSpPr>
            <a:spLocks noGrp="1"/>
          </p:cNvSpPr>
          <p:nvPr>
            <p:ph idx="1"/>
          </p:nvPr>
        </p:nvSpPr>
        <p:spPr/>
        <p:txBody>
          <a:bodyPr/>
          <a:lstStyle/>
          <a:p>
            <a:endParaRPr lang="nl-BE"/>
          </a:p>
        </p:txBody>
      </p:sp>
      <p:pic>
        <p:nvPicPr>
          <p:cNvPr id="10" name="Afbeelding 9">
            <a:extLst>
              <a:ext uri="{FF2B5EF4-FFF2-40B4-BE49-F238E27FC236}">
                <a16:creationId xmlns:a16="http://schemas.microsoft.com/office/drawing/2014/main" id="{ADC96A0D-2307-4986-AE4F-3D0D153C1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659" y="0"/>
            <a:ext cx="8296579" cy="5533818"/>
          </a:xfrm>
          <a:prstGeom prst="rect">
            <a:avLst/>
          </a:prstGeom>
        </p:spPr>
      </p:pic>
      <p:pic>
        <p:nvPicPr>
          <p:cNvPr id="11" name="Afbeelding 10">
            <a:extLst>
              <a:ext uri="{FF2B5EF4-FFF2-40B4-BE49-F238E27FC236}">
                <a16:creationId xmlns:a16="http://schemas.microsoft.com/office/drawing/2014/main" id="{508942B2-00CD-4AF4-8A9D-A79EDB11CE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3063184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1584" y="1412776"/>
            <a:ext cx="7704856" cy="5539978"/>
          </a:xfrm>
          <a:prstGeom prst="rect">
            <a:avLst/>
          </a:prstGeom>
          <a:noFill/>
        </p:spPr>
        <p:txBody>
          <a:bodyPr wrap="square" rtlCol="0">
            <a:spAutoFit/>
          </a:bodyPr>
          <a:lstStyle/>
          <a:p>
            <a:pPr algn="ctr" defTabSz="457200"/>
            <a:r>
              <a:rPr lang="en-US" sz="3200" b="1" dirty="0">
                <a:ln w="22225">
                  <a:solidFill>
                    <a:srgbClr val="2E83C3"/>
                  </a:solidFill>
                  <a:prstDash val="solid"/>
                </a:ln>
                <a:solidFill>
                  <a:srgbClr val="2E83C3">
                    <a:lumMod val="40000"/>
                    <a:lumOff val="60000"/>
                  </a:srgbClr>
                </a:solidFill>
                <a:latin typeface="Trebuchet MS" panose="020B0603020202020204"/>
              </a:rPr>
              <a:t>Accommodation and Food</a:t>
            </a:r>
          </a:p>
          <a:p>
            <a:pPr algn="ctr" defTabSz="457200"/>
            <a:endParaRPr lang="en-GB" b="1" kern="50" dirty="0">
              <a:solidFill>
                <a:srgbClr val="FF0000"/>
              </a:solidFill>
              <a:latin typeface="Times New Roman" panose="02020603050405020304" pitchFamily="18" charset="0"/>
              <a:ea typeface="Arial Unicode MS" panose="020B0604020202020204" pitchFamily="34" charset="-128"/>
              <a:cs typeface="Tahoma" panose="020B0604030504040204" pitchFamily="34" charset="0"/>
            </a:endParaRPr>
          </a:p>
          <a:p>
            <a:pPr algn="just" defTabSz="457200"/>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 All participants will stay at The  </a:t>
            </a:r>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hlinkClick r:id="rId2"/>
              </a:rPr>
              <a:t>Peace Village</a:t>
            </a:r>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 which is a peace education centre.  All rooms accommodate 4 to 8 people.</a:t>
            </a:r>
          </a:p>
          <a:p>
            <a:pPr algn="just" defTabSz="457200"/>
            <a:endPar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endParaRPr>
          </a:p>
          <a:p>
            <a:pPr algn="just" defTabSz="457200"/>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There are 3 meals a day; breakfast, lunch &amp; dinner.  Please notify your member of staff as soon as possible of any dietary requirements.</a:t>
            </a:r>
          </a:p>
          <a:p>
            <a:pPr algn="just" defTabSz="457200"/>
            <a:endPar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endParaRPr>
          </a:p>
          <a:p>
            <a:pPr algn="just" defTabSz="457200"/>
            <a:r>
              <a:rPr lang="en-GB" sz="2800"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Strict rules</a:t>
            </a:r>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 </a:t>
            </a:r>
          </a:p>
          <a:p>
            <a:pPr algn="just" defTabSz="457200"/>
            <a:r>
              <a:rPr lang="en-GB" b="1" dirty="0">
                <a:solidFill>
                  <a:prstClr val="black"/>
                </a:solidFill>
                <a:latin typeface="Trebuchet MS" panose="020B0603020202020204"/>
              </a:rPr>
              <a:t>Do not bring laptops, consoles, jewellery, personal artefacts or inappropriate clothing</a:t>
            </a:r>
            <a:r>
              <a:rPr lang="en-GB" dirty="0">
                <a:solidFill>
                  <a:prstClr val="black"/>
                </a:solidFill>
                <a:latin typeface="Trebuchet MS" panose="020B0603020202020204"/>
              </a:rPr>
              <a:t>.  The CFA and Peace Village will not be responsible for replacing damaged or lost property.  </a:t>
            </a:r>
          </a:p>
          <a:p>
            <a:pPr algn="just" defTabSz="457200"/>
            <a:endPar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endParaRPr>
          </a:p>
          <a:p>
            <a:pPr algn="just" defTabSz="457200"/>
            <a:r>
              <a:rPr lang="en-GB" sz="2400"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Damage to property</a:t>
            </a:r>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 </a:t>
            </a:r>
          </a:p>
          <a:p>
            <a:pPr algn="just" defTabSz="457200"/>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Any damage caused to The Peace Village property or facilities by any person or persons attending the GPGs will be held accountable to pay for the damage.</a:t>
            </a:r>
          </a:p>
          <a:p>
            <a:pPr algn="just" defTabSz="457200"/>
            <a:endPar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endParaRPr>
          </a:p>
        </p:txBody>
      </p:sp>
      <p:pic>
        <p:nvPicPr>
          <p:cNvPr id="4" name="Picture 3" descr="C:\Users\ernie\Pictures\NCFA website\peacevillage_200.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4979876" y="260648"/>
            <a:ext cx="2448272" cy="1152128"/>
          </a:xfrm>
          <a:prstGeom prst="rect">
            <a:avLst/>
          </a:prstGeom>
          <a:noFill/>
          <a:ln>
            <a:noFill/>
          </a:ln>
        </p:spPr>
      </p:pic>
    </p:spTree>
    <p:extLst>
      <p:ext uri="{BB962C8B-B14F-4D97-AF65-F5344CB8AC3E}">
        <p14:creationId xmlns:p14="http://schemas.microsoft.com/office/powerpoint/2010/main" val="130553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9577" y="1772817"/>
            <a:ext cx="7757435" cy="4524315"/>
          </a:xfrm>
          <a:prstGeom prst="rect">
            <a:avLst/>
          </a:prstGeom>
          <a:noFill/>
        </p:spPr>
        <p:txBody>
          <a:bodyPr wrap="square" rtlCol="0">
            <a:spAutoFit/>
          </a:bodyPr>
          <a:lstStyle/>
          <a:p>
            <a:pPr defTabSz="457200"/>
            <a:endParaRPr lang="en-GB" dirty="0">
              <a:solidFill>
                <a:prstClr val="black"/>
              </a:solidFill>
              <a:latin typeface="Trebuchet MS" panose="020B0603020202020204"/>
            </a:endParaRPr>
          </a:p>
          <a:p>
            <a:pPr marL="285750" indent="-285750" defTabSz="457200">
              <a:buFont typeface="Arial" panose="020B0604020202020204" pitchFamily="34" charset="0"/>
              <a:buChar char="•"/>
            </a:pPr>
            <a:r>
              <a:rPr lang="en-GB" dirty="0">
                <a:solidFill>
                  <a:prstClr val="black"/>
                </a:solidFill>
                <a:latin typeface="Trebuchet MS" panose="020B0603020202020204"/>
              </a:rPr>
              <a:t>Towels</a:t>
            </a:r>
          </a:p>
          <a:p>
            <a:pPr marL="285750" indent="-285750" defTabSz="457200">
              <a:buFont typeface="Arial" panose="020B0604020202020204" pitchFamily="34" charset="0"/>
              <a:buChar char="•"/>
            </a:pPr>
            <a:r>
              <a:rPr lang="en-GB" dirty="0">
                <a:solidFill>
                  <a:prstClr val="black"/>
                </a:solidFill>
                <a:latin typeface="Trebuchet MS" panose="020B0603020202020204"/>
              </a:rPr>
              <a:t>Toiletries</a:t>
            </a:r>
          </a:p>
          <a:p>
            <a:pPr marL="285750" indent="-285750" defTabSz="457200">
              <a:buFont typeface="Arial" panose="020B0604020202020204" pitchFamily="34" charset="0"/>
              <a:buChar char="•"/>
            </a:pPr>
            <a:r>
              <a:rPr lang="en-GB" dirty="0">
                <a:solidFill>
                  <a:prstClr val="black"/>
                </a:solidFill>
                <a:latin typeface="Trebuchet MS" panose="020B0603020202020204"/>
              </a:rPr>
              <a:t>Waterproof jacket + pants </a:t>
            </a:r>
          </a:p>
          <a:p>
            <a:pPr marL="285750" indent="-285750" defTabSz="457200">
              <a:buFont typeface="Arial" panose="020B0604020202020204" pitchFamily="34" charset="0"/>
              <a:buChar char="•"/>
            </a:pPr>
            <a:r>
              <a:rPr lang="en-GB" dirty="0">
                <a:solidFill>
                  <a:prstClr val="black"/>
                </a:solidFill>
                <a:latin typeface="Trebuchet MS" panose="020B0603020202020204"/>
              </a:rPr>
              <a:t>Sportswear / shorts / top / trainers &amp; football boots – NO BLADES</a:t>
            </a:r>
          </a:p>
          <a:p>
            <a:pPr marL="285750" indent="-285750" defTabSz="457200">
              <a:buFont typeface="Arial" panose="020B0604020202020204" pitchFamily="34" charset="0"/>
              <a:buChar char="•"/>
            </a:pPr>
            <a:r>
              <a:rPr lang="en-GB" dirty="0">
                <a:solidFill>
                  <a:prstClr val="black"/>
                </a:solidFill>
                <a:latin typeface="Trebuchet MS" panose="020B0603020202020204"/>
              </a:rPr>
              <a:t>Walking shoes</a:t>
            </a:r>
          </a:p>
          <a:p>
            <a:pPr marL="285750" indent="-285750" defTabSz="457200">
              <a:buFont typeface="Arial" panose="020B0604020202020204" pitchFamily="34" charset="0"/>
              <a:buChar char="•"/>
            </a:pPr>
            <a:r>
              <a:rPr lang="en-GB" dirty="0">
                <a:solidFill>
                  <a:prstClr val="black"/>
                </a:solidFill>
                <a:latin typeface="Trebuchet MS" panose="020B0603020202020204"/>
              </a:rPr>
              <a:t>Cycling helmets will be provided (however, if you wish to bring your own let your member of staff know) </a:t>
            </a:r>
          </a:p>
          <a:p>
            <a:pPr defTabSz="457200"/>
            <a:endParaRPr lang="en-GB" dirty="0">
              <a:solidFill>
                <a:prstClr val="black"/>
              </a:solidFill>
              <a:latin typeface="Trebuchet MS" panose="020B0603020202020204"/>
            </a:endParaRPr>
          </a:p>
          <a:p>
            <a:pPr defTabSz="457200"/>
            <a:r>
              <a:rPr lang="en-GB" b="1" dirty="0">
                <a:solidFill>
                  <a:prstClr val="black"/>
                </a:solidFill>
                <a:latin typeface="Trebuchet MS" panose="020B0603020202020204"/>
              </a:rPr>
              <a:t>Spending Money</a:t>
            </a:r>
            <a:r>
              <a:rPr lang="en-GB" dirty="0">
                <a:solidFill>
                  <a:prstClr val="black"/>
                </a:solidFill>
                <a:latin typeface="Trebuchet MS" panose="020B0603020202020204"/>
              </a:rPr>
              <a:t>; a maximum 30 Euros to spend on souvenirs in Ypres</a:t>
            </a:r>
          </a:p>
          <a:p>
            <a:pPr defTabSz="457200"/>
            <a:r>
              <a:rPr lang="en-GB" dirty="0">
                <a:solidFill>
                  <a:prstClr val="black"/>
                </a:solidFill>
                <a:latin typeface="Trebuchet MS" panose="020B0603020202020204"/>
              </a:rPr>
              <a:t> </a:t>
            </a:r>
          </a:p>
          <a:p>
            <a:pPr algn="just" defTabSz="457200"/>
            <a:r>
              <a:rPr lang="en-GB" b="1" dirty="0">
                <a:solidFill>
                  <a:prstClr val="black"/>
                </a:solidFill>
                <a:latin typeface="Trebuchet MS" panose="020B0603020202020204"/>
              </a:rPr>
              <a:t>Mobile phones</a:t>
            </a:r>
            <a:r>
              <a:rPr lang="en-GB" dirty="0">
                <a:solidFill>
                  <a:prstClr val="black"/>
                </a:solidFill>
                <a:latin typeface="Trebuchet MS" panose="020B0603020202020204"/>
              </a:rPr>
              <a:t>: All mobile phones are the responsibility of the owner.</a:t>
            </a:r>
          </a:p>
          <a:p>
            <a:pPr algn="just" defTabSz="457200"/>
            <a:r>
              <a:rPr lang="en-GB" dirty="0">
                <a:solidFill>
                  <a:prstClr val="black"/>
                </a:solidFill>
                <a:latin typeface="Trebuchet MS" panose="020B0603020202020204"/>
              </a:rPr>
              <a:t>  </a:t>
            </a:r>
          </a:p>
          <a:p>
            <a:pPr algn="just" defTabSz="457200"/>
            <a:r>
              <a:rPr lang="en-GB" b="1" dirty="0">
                <a:solidFill>
                  <a:prstClr val="black"/>
                </a:solidFill>
                <a:latin typeface="Trebuchet MS" panose="020B0603020202020204"/>
              </a:rPr>
              <a:t>The GPGs Policy </a:t>
            </a:r>
            <a:r>
              <a:rPr lang="en-GB" dirty="0">
                <a:solidFill>
                  <a:prstClr val="black"/>
                </a:solidFill>
                <a:latin typeface="Trebuchet MS" panose="020B0603020202020204"/>
              </a:rPr>
              <a:t>concerning mobile phones:  Participants must hand their phones to their teacher / staff before workshops, entering memorials and places of remembrance.</a:t>
            </a:r>
          </a:p>
        </p:txBody>
      </p:sp>
      <p:sp>
        <p:nvSpPr>
          <p:cNvPr id="2" name="TextBox 1"/>
          <p:cNvSpPr txBox="1"/>
          <p:nvPr/>
        </p:nvSpPr>
        <p:spPr>
          <a:xfrm>
            <a:off x="4480587" y="548681"/>
            <a:ext cx="3067378" cy="1015663"/>
          </a:xfrm>
          <a:prstGeom prst="rect">
            <a:avLst/>
          </a:prstGeom>
          <a:noFill/>
        </p:spPr>
        <p:txBody>
          <a:bodyPr wrap="none" rtlCol="0">
            <a:spAutoFit/>
          </a:bodyPr>
          <a:lstStyle/>
          <a:p>
            <a:pPr algn="ctr" defTabSz="457200"/>
            <a:r>
              <a:rPr lang="en-US" sz="6000" b="1" dirty="0">
                <a:ln w="22225">
                  <a:solidFill>
                    <a:srgbClr val="2E83C3"/>
                  </a:solidFill>
                  <a:prstDash val="solid"/>
                </a:ln>
                <a:solidFill>
                  <a:srgbClr val="2E83C3">
                    <a:lumMod val="40000"/>
                    <a:lumOff val="60000"/>
                  </a:srgbClr>
                </a:solidFill>
                <a:latin typeface="Trebuchet MS" panose="020B0603020202020204"/>
              </a:rPr>
              <a:t>KIT LIST</a:t>
            </a:r>
          </a:p>
        </p:txBody>
      </p:sp>
      <p:pic>
        <p:nvPicPr>
          <p:cNvPr id="6" name="Picture 5" descr="A picture containing clipart&#10;&#10;Description generated with high confidence">
            <a:extLst>
              <a:ext uri="{FF2B5EF4-FFF2-40B4-BE49-F238E27FC236}">
                <a16:creationId xmlns:a16="http://schemas.microsoft.com/office/drawing/2014/main" id="{0D1247B7-320D-4C5E-B05B-1432DA9BF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595886"/>
            <a:ext cx="1368152" cy="830012"/>
          </a:xfrm>
          <a:prstGeom prst="rect">
            <a:avLst/>
          </a:prstGeom>
        </p:spPr>
      </p:pic>
      <p:pic>
        <p:nvPicPr>
          <p:cNvPr id="3" name="Picture 2">
            <a:extLst>
              <a:ext uri="{FF2B5EF4-FFF2-40B4-BE49-F238E27FC236}">
                <a16:creationId xmlns:a16="http://schemas.microsoft.com/office/drawing/2014/main" id="{1D829531-C65C-A1DC-5A8B-FD50A94DC1D8}"/>
              </a:ext>
            </a:extLst>
          </p:cNvPr>
          <p:cNvPicPr>
            <a:picLocks noChangeAspect="1"/>
          </p:cNvPicPr>
          <p:nvPr/>
        </p:nvPicPr>
        <p:blipFill>
          <a:blip r:embed="rId3"/>
          <a:stretch>
            <a:fillRect/>
          </a:stretch>
        </p:blipFill>
        <p:spPr>
          <a:xfrm>
            <a:off x="7960113" y="595887"/>
            <a:ext cx="2085013" cy="1005927"/>
          </a:xfrm>
          <a:prstGeom prst="rect">
            <a:avLst/>
          </a:prstGeom>
        </p:spPr>
      </p:pic>
    </p:spTree>
    <p:extLst>
      <p:ext uri="{BB962C8B-B14F-4D97-AF65-F5344CB8AC3E}">
        <p14:creationId xmlns:p14="http://schemas.microsoft.com/office/powerpoint/2010/main" val="2898361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16ED35-728E-4B04-9260-9365A74EE3B5}"/>
              </a:ext>
            </a:extLst>
          </p:cNvPr>
          <p:cNvSpPr/>
          <p:nvPr/>
        </p:nvSpPr>
        <p:spPr>
          <a:xfrm>
            <a:off x="4450490" y="181090"/>
            <a:ext cx="2895921" cy="1015663"/>
          </a:xfrm>
          <a:prstGeom prst="rect">
            <a:avLst/>
          </a:prstGeom>
        </p:spPr>
        <p:txBody>
          <a:bodyPr wrap="none">
            <a:spAutoFit/>
          </a:bodyPr>
          <a:lstStyle/>
          <a:p>
            <a:pPr algn="ctr" defTabSz="457200"/>
            <a:r>
              <a:rPr lang="en-US" sz="6000" b="1" dirty="0">
                <a:ln w="22225">
                  <a:solidFill>
                    <a:srgbClr val="C0504D"/>
                  </a:solidFill>
                  <a:prstDash val="solid"/>
                </a:ln>
                <a:solidFill>
                  <a:srgbClr val="C0504D">
                    <a:lumMod val="40000"/>
                    <a:lumOff val="60000"/>
                  </a:srgbClr>
                </a:solidFill>
                <a:latin typeface="Trebuchet MS" panose="020B0603020202020204"/>
              </a:rPr>
              <a:t>TRAVEL</a:t>
            </a:r>
          </a:p>
        </p:txBody>
      </p:sp>
      <p:pic>
        <p:nvPicPr>
          <p:cNvPr id="5" name="Picture 4" descr="A picture containing clipart&#10;&#10;Description generated with high confidence">
            <a:extLst>
              <a:ext uri="{FF2B5EF4-FFF2-40B4-BE49-F238E27FC236}">
                <a16:creationId xmlns:a16="http://schemas.microsoft.com/office/drawing/2014/main" id="{995011FD-AD2C-4F67-AF69-214A99CB51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84" y="360774"/>
            <a:ext cx="1224136" cy="742643"/>
          </a:xfrm>
          <a:prstGeom prst="rect">
            <a:avLst/>
          </a:prstGeom>
        </p:spPr>
      </p:pic>
      <p:sp>
        <p:nvSpPr>
          <p:cNvPr id="7" name="TextBox 6">
            <a:extLst>
              <a:ext uri="{FF2B5EF4-FFF2-40B4-BE49-F238E27FC236}">
                <a16:creationId xmlns:a16="http://schemas.microsoft.com/office/drawing/2014/main" id="{2BE1412C-E998-4856-9B04-E5D9812A43B5}"/>
              </a:ext>
            </a:extLst>
          </p:cNvPr>
          <p:cNvSpPr txBox="1"/>
          <p:nvPr/>
        </p:nvSpPr>
        <p:spPr>
          <a:xfrm>
            <a:off x="2216805" y="1076641"/>
            <a:ext cx="7363290" cy="5909310"/>
          </a:xfrm>
          <a:prstGeom prst="rect">
            <a:avLst/>
          </a:prstGeom>
          <a:noFill/>
        </p:spPr>
        <p:txBody>
          <a:bodyPr wrap="square" rtlCol="0">
            <a:spAutoFit/>
          </a:bodyPr>
          <a:lstStyle/>
          <a:p>
            <a:pPr defTabSz="457200"/>
            <a:r>
              <a:rPr lang="en-GB" sz="1200" dirty="0">
                <a:solidFill>
                  <a:prstClr val="black"/>
                </a:solidFill>
                <a:latin typeface="Trebuchet MS" panose="020B0603020202020204"/>
              </a:rPr>
              <a:t>Destination: Peace Village, Belgium, </a:t>
            </a:r>
            <a:r>
              <a:rPr lang="en-GB" sz="1200" dirty="0" err="1">
                <a:solidFill>
                  <a:prstClr val="black"/>
                </a:solidFill>
                <a:latin typeface="Trebuchet MS" panose="020B0603020202020204"/>
              </a:rPr>
              <a:t>Nieuwkerkestraat</a:t>
            </a:r>
            <a:r>
              <a:rPr lang="en-GB" sz="1200" dirty="0">
                <a:solidFill>
                  <a:prstClr val="black"/>
                </a:solidFill>
                <a:latin typeface="Trebuchet MS" panose="020B0603020202020204"/>
              </a:rPr>
              <a:t> 9, B-8957 leper, Belgium.</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DEPART: Delhi International Gandhi</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DATE:  </a:t>
            </a:r>
            <a:r>
              <a:rPr lang="en-GB" b="1" dirty="0">
                <a:solidFill>
                  <a:prstClr val="black"/>
                </a:solidFill>
                <a:latin typeface="Trebuchet MS" panose="020B0603020202020204"/>
              </a:rPr>
              <a:t>Sunday 15</a:t>
            </a:r>
            <a:r>
              <a:rPr lang="en-GB" b="1" baseline="30000" dirty="0">
                <a:solidFill>
                  <a:prstClr val="black"/>
                </a:solidFill>
                <a:latin typeface="Trebuchet MS" panose="020B0603020202020204"/>
              </a:rPr>
              <a:t>th</a:t>
            </a:r>
            <a:r>
              <a:rPr lang="en-GB" b="1" dirty="0">
                <a:solidFill>
                  <a:prstClr val="black"/>
                </a:solidFill>
                <a:latin typeface="Trebuchet MS" panose="020B0603020202020204"/>
              </a:rPr>
              <a:t> Sept. </a:t>
            </a:r>
            <a:r>
              <a:rPr lang="en-GB" dirty="0">
                <a:solidFill>
                  <a:prstClr val="black"/>
                </a:solidFill>
                <a:latin typeface="Trebuchet MS" panose="020B0603020202020204"/>
              </a:rPr>
              <a:t>TIME: 21.15</a:t>
            </a:r>
          </a:p>
          <a:p>
            <a:pPr defTabSz="457200"/>
            <a:r>
              <a:rPr lang="en-GB" dirty="0">
                <a:solidFill>
                  <a:prstClr val="black"/>
                </a:solidFill>
                <a:latin typeface="Trebuchet MS" panose="020B0603020202020204"/>
              </a:rPr>
              <a:t>ARRIVE Abu Dhabi-Abu Dhabi Intl 23.25</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DATE: </a:t>
            </a:r>
            <a:r>
              <a:rPr lang="en-GB" b="1" dirty="0">
                <a:solidFill>
                  <a:prstClr val="black"/>
                </a:solidFill>
                <a:latin typeface="Trebuchet MS" panose="020B0603020202020204"/>
              </a:rPr>
              <a:t>Monday 16</a:t>
            </a:r>
            <a:r>
              <a:rPr lang="en-GB" b="1" baseline="30000" dirty="0">
                <a:solidFill>
                  <a:prstClr val="black"/>
                </a:solidFill>
                <a:latin typeface="Trebuchet MS" panose="020B0603020202020204"/>
              </a:rPr>
              <a:t>th</a:t>
            </a:r>
            <a:r>
              <a:rPr lang="en-GB" b="1" dirty="0">
                <a:solidFill>
                  <a:prstClr val="black"/>
                </a:solidFill>
                <a:latin typeface="Trebuchet MS" panose="020B0603020202020204"/>
              </a:rPr>
              <a:t> Sept</a:t>
            </a:r>
            <a:r>
              <a:rPr lang="en-GB" dirty="0">
                <a:solidFill>
                  <a:prstClr val="black"/>
                </a:solidFill>
                <a:latin typeface="Trebuchet MS" panose="020B0603020202020204"/>
              </a:rPr>
              <a:t>. TIME: 02.25</a:t>
            </a:r>
          </a:p>
          <a:p>
            <a:pPr defTabSz="457200"/>
            <a:r>
              <a:rPr lang="en-GB" dirty="0">
                <a:solidFill>
                  <a:prstClr val="black"/>
                </a:solidFill>
                <a:latin typeface="Trebuchet MS" panose="020B0603020202020204"/>
              </a:rPr>
              <a:t>ARRIVE </a:t>
            </a:r>
            <a:r>
              <a:rPr lang="en-GB" dirty="0">
                <a:solidFill>
                  <a:prstClr val="black"/>
                </a:solidFill>
                <a:latin typeface="Arial" panose="020B0604020202020204" pitchFamily="34" charset="0"/>
              </a:rPr>
              <a:t>Brussels-Brussels National Belgium 07.25</a:t>
            </a:r>
            <a:endParaRPr lang="en-GB" dirty="0">
              <a:solidFill>
                <a:prstClr val="black"/>
              </a:solidFill>
              <a:latin typeface="Trebuchet MS" panose="020B0603020202020204"/>
            </a:endParaRP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RETURN:</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DEPART </a:t>
            </a:r>
            <a:r>
              <a:rPr lang="en-GB" dirty="0">
                <a:solidFill>
                  <a:prstClr val="black"/>
                </a:solidFill>
                <a:latin typeface="Arial" panose="020B0604020202020204" pitchFamily="34" charset="0"/>
              </a:rPr>
              <a:t>Brussels-Brussels National Belgium</a:t>
            </a:r>
            <a:endParaRPr lang="en-GB" dirty="0">
              <a:solidFill>
                <a:prstClr val="black"/>
              </a:solidFill>
              <a:latin typeface="Trebuchet MS" panose="020B0603020202020204"/>
            </a:endParaRP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DATE:  </a:t>
            </a:r>
            <a:r>
              <a:rPr lang="en-GB" b="1" dirty="0">
                <a:solidFill>
                  <a:prstClr val="black"/>
                </a:solidFill>
                <a:latin typeface="Trebuchet MS" panose="020B0603020202020204"/>
              </a:rPr>
              <a:t>Saturday 21st Sept</a:t>
            </a:r>
            <a:r>
              <a:rPr lang="en-GB" dirty="0">
                <a:solidFill>
                  <a:prstClr val="black"/>
                </a:solidFill>
                <a:latin typeface="Trebuchet MS" panose="020B0603020202020204"/>
              </a:rPr>
              <a:t>. TIME: 10.50</a:t>
            </a:r>
          </a:p>
          <a:p>
            <a:pPr defTabSz="457200"/>
            <a:r>
              <a:rPr lang="en-GB" dirty="0">
                <a:solidFill>
                  <a:prstClr val="black"/>
                </a:solidFill>
                <a:latin typeface="Trebuchet MS" panose="020B0603020202020204"/>
              </a:rPr>
              <a:t>ARRIVE Abu Dhabi-Abu Dhabi Intl 19.15</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DEPART: Saturday 21</a:t>
            </a:r>
            <a:r>
              <a:rPr lang="en-GB" baseline="30000" dirty="0">
                <a:solidFill>
                  <a:prstClr val="black"/>
                </a:solidFill>
                <a:latin typeface="Trebuchet MS" panose="020B0603020202020204"/>
              </a:rPr>
              <a:t>st</a:t>
            </a:r>
            <a:r>
              <a:rPr lang="en-GB" dirty="0">
                <a:solidFill>
                  <a:prstClr val="black"/>
                </a:solidFill>
                <a:latin typeface="Trebuchet MS" panose="020B0603020202020204"/>
              </a:rPr>
              <a:t> Sept. TIME: 22.15</a:t>
            </a:r>
          </a:p>
          <a:p>
            <a:pPr defTabSz="457200"/>
            <a:r>
              <a:rPr lang="en-GB" dirty="0">
                <a:solidFill>
                  <a:prstClr val="black"/>
                </a:solidFill>
                <a:latin typeface="Trebuchet MS" panose="020B0603020202020204"/>
              </a:rPr>
              <a:t>ARRIVE </a:t>
            </a:r>
            <a:r>
              <a:rPr lang="en-GB" b="1" dirty="0">
                <a:solidFill>
                  <a:prstClr val="black"/>
                </a:solidFill>
                <a:latin typeface="Trebuchet MS" panose="020B0603020202020204"/>
              </a:rPr>
              <a:t>Sunday 22</a:t>
            </a:r>
            <a:r>
              <a:rPr lang="en-GB" b="1" baseline="30000" dirty="0">
                <a:solidFill>
                  <a:prstClr val="black"/>
                </a:solidFill>
                <a:latin typeface="Trebuchet MS" panose="020B0603020202020204"/>
              </a:rPr>
              <a:t>nd</a:t>
            </a:r>
            <a:r>
              <a:rPr lang="en-GB" b="1" dirty="0">
                <a:solidFill>
                  <a:prstClr val="black"/>
                </a:solidFill>
                <a:latin typeface="Trebuchet MS" panose="020B0603020202020204"/>
              </a:rPr>
              <a:t> Sept</a:t>
            </a:r>
            <a:r>
              <a:rPr lang="en-GB" dirty="0">
                <a:solidFill>
                  <a:prstClr val="black"/>
                </a:solidFill>
                <a:latin typeface="Trebuchet MS" panose="020B0603020202020204"/>
              </a:rPr>
              <a:t>. TIME: 03.15 Delhi International Gandhi</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BAGGAGE 30K</a:t>
            </a:r>
          </a:p>
        </p:txBody>
      </p:sp>
      <p:pic>
        <p:nvPicPr>
          <p:cNvPr id="2" name="Picture 1">
            <a:extLst>
              <a:ext uri="{FF2B5EF4-FFF2-40B4-BE49-F238E27FC236}">
                <a16:creationId xmlns:a16="http://schemas.microsoft.com/office/drawing/2014/main" id="{CE2C25C8-83F0-55F3-03A1-BCB27DFB52BB}"/>
              </a:ext>
            </a:extLst>
          </p:cNvPr>
          <p:cNvPicPr>
            <a:picLocks noChangeAspect="1"/>
          </p:cNvPicPr>
          <p:nvPr/>
        </p:nvPicPr>
        <p:blipFill>
          <a:blip r:embed="rId3"/>
          <a:stretch>
            <a:fillRect/>
          </a:stretch>
        </p:blipFill>
        <p:spPr>
          <a:xfrm>
            <a:off x="8221180" y="352821"/>
            <a:ext cx="1709718" cy="824864"/>
          </a:xfrm>
          <a:prstGeom prst="rect">
            <a:avLst/>
          </a:prstGeom>
        </p:spPr>
      </p:pic>
    </p:spTree>
    <p:extLst>
      <p:ext uri="{BB962C8B-B14F-4D97-AF65-F5344CB8AC3E}">
        <p14:creationId xmlns:p14="http://schemas.microsoft.com/office/powerpoint/2010/main" val="520025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1B5A8-8FCE-4F65-BF5B-FEA68011D783}"/>
              </a:ext>
            </a:extLst>
          </p:cNvPr>
          <p:cNvSpPr>
            <a:spLocks noGrp="1"/>
          </p:cNvSpPr>
          <p:nvPr>
            <p:ph type="title"/>
          </p:nvPr>
        </p:nvSpPr>
        <p:spPr>
          <a:xfrm>
            <a:off x="838200" y="365125"/>
            <a:ext cx="5126502" cy="1325563"/>
          </a:xfrm>
        </p:spPr>
        <p:txBody>
          <a:bodyPr/>
          <a:lstStyle/>
          <a:p>
            <a:r>
              <a:rPr lang="nl-BE" dirty="0"/>
              <a:t>Project in het kort:</a:t>
            </a:r>
          </a:p>
        </p:txBody>
      </p:sp>
      <p:sp>
        <p:nvSpPr>
          <p:cNvPr id="3" name="Tijdelijke aanduiding voor inhoud 2">
            <a:extLst>
              <a:ext uri="{FF2B5EF4-FFF2-40B4-BE49-F238E27FC236}">
                <a16:creationId xmlns:a16="http://schemas.microsoft.com/office/drawing/2014/main" id="{04B6E527-DC03-4525-9A8D-A2DF3FAB9263}"/>
              </a:ext>
            </a:extLst>
          </p:cNvPr>
          <p:cNvSpPr>
            <a:spLocks noGrp="1"/>
          </p:cNvSpPr>
          <p:nvPr>
            <p:ph idx="1"/>
          </p:nvPr>
        </p:nvSpPr>
        <p:spPr>
          <a:xfrm>
            <a:off x="401876" y="1704291"/>
            <a:ext cx="5946170" cy="2815921"/>
          </a:xfrm>
        </p:spPr>
        <p:txBody>
          <a:bodyPr>
            <a:normAutofit fontScale="92500" lnSpcReduction="10000"/>
          </a:bodyPr>
          <a:lstStyle/>
          <a:p>
            <a:r>
              <a:rPr lang="nl-BE" sz="1900" dirty="0">
                <a:latin typeface="Calibri Light" panose="020F0302020204030204" pitchFamily="34" charset="0"/>
                <a:cs typeface="Calibri Light" panose="020F0302020204030204" pitchFamily="34" charset="0"/>
              </a:rPr>
              <a:t>6-daagse internationale uitwisseling in </a:t>
            </a:r>
            <a:r>
              <a:rPr lang="nl-BE" sz="1900" dirty="0" err="1">
                <a:latin typeface="Calibri Light" panose="020F0302020204030204" pitchFamily="34" charset="0"/>
                <a:cs typeface="Calibri Light" panose="020F0302020204030204" pitchFamily="34" charset="0"/>
              </a:rPr>
              <a:t>Peace</a:t>
            </a:r>
            <a:r>
              <a:rPr lang="nl-BE" sz="1900" dirty="0">
                <a:latin typeface="Calibri Light" panose="020F0302020204030204" pitchFamily="34" charset="0"/>
                <a:cs typeface="Calibri Light" panose="020F0302020204030204" pitchFamily="34" charset="0"/>
              </a:rPr>
              <a:t> </a:t>
            </a:r>
            <a:r>
              <a:rPr lang="nl-BE" sz="1900" dirty="0" err="1">
                <a:latin typeface="Calibri Light" panose="020F0302020204030204" pitchFamily="34" charset="0"/>
                <a:cs typeface="Calibri Light" panose="020F0302020204030204" pitchFamily="34" charset="0"/>
              </a:rPr>
              <a:t>Village</a:t>
            </a:r>
            <a:r>
              <a:rPr lang="nl-BE" sz="1900" dirty="0">
                <a:latin typeface="Calibri Light" panose="020F0302020204030204" pitchFamily="34" charset="0"/>
                <a:cs typeface="Calibri Light" panose="020F0302020204030204" pitchFamily="34" charset="0"/>
              </a:rPr>
              <a:t> Mesen</a:t>
            </a:r>
          </a:p>
          <a:p>
            <a:r>
              <a:rPr lang="nl-BE" sz="1900" dirty="0">
                <a:latin typeface="Calibri Light" panose="020F0302020204030204" pitchFamily="34" charset="0"/>
                <a:cs typeface="Calibri Light" panose="020F0302020204030204" pitchFamily="34" charset="0"/>
              </a:rPr>
              <a:t>80 deelnemers + 10 begeleiders</a:t>
            </a:r>
          </a:p>
          <a:p>
            <a:r>
              <a:rPr lang="nl-BE" sz="1900" dirty="0">
                <a:latin typeface="Calibri Light" panose="020F0302020204030204" pitchFamily="34" charset="0"/>
                <a:cs typeface="Calibri Light" panose="020F0302020204030204" pitchFamily="34" charset="0"/>
              </a:rPr>
              <a:t>Meer dan 16 nationaliteiten</a:t>
            </a:r>
          </a:p>
          <a:p>
            <a:r>
              <a:rPr lang="nl-BE" sz="1900" dirty="0">
                <a:latin typeface="Calibri Light" panose="020F0302020204030204" pitchFamily="34" charset="0"/>
                <a:cs typeface="Calibri Light" panose="020F0302020204030204" pitchFamily="34" charset="0"/>
              </a:rPr>
              <a:t>Thema: </a:t>
            </a:r>
          </a:p>
          <a:p>
            <a:pPr marL="0" indent="0" algn="ctr">
              <a:buNone/>
            </a:pPr>
            <a:r>
              <a:rPr lang="nl-BE" sz="1900" dirty="0">
                <a:latin typeface="Calibri Light" panose="020F0302020204030204" pitchFamily="34" charset="0"/>
                <a:cs typeface="Calibri Light" panose="020F0302020204030204" pitchFamily="34" charset="0"/>
              </a:rPr>
              <a:t>vrede en conflicthantering </a:t>
            </a:r>
          </a:p>
          <a:p>
            <a:pPr marL="0" indent="0" algn="ctr">
              <a:buNone/>
            </a:pPr>
            <a:r>
              <a:rPr lang="nl-BE" sz="1900" dirty="0">
                <a:latin typeface="Calibri Light" panose="020F0302020204030204" pitchFamily="34" charset="0"/>
                <a:cs typeface="Calibri Light" panose="020F0302020204030204" pitchFamily="34" charset="0"/>
              </a:rPr>
              <a:t>interculturele dialoog</a:t>
            </a:r>
          </a:p>
          <a:p>
            <a:pPr marL="0" indent="0" algn="ctr">
              <a:buNone/>
            </a:pPr>
            <a:r>
              <a:rPr lang="nl-BE" sz="1900" dirty="0">
                <a:latin typeface="Calibri Light" panose="020F0302020204030204" pitchFamily="34" charset="0"/>
                <a:cs typeface="Calibri Light" panose="020F0302020204030204" pitchFamily="34" charset="0"/>
              </a:rPr>
              <a:t>verbindende kracht van sport en spel</a:t>
            </a:r>
          </a:p>
          <a:p>
            <a:r>
              <a:rPr lang="nl-BE" sz="1900" dirty="0">
                <a:latin typeface="Calibri Light" panose="020F0302020204030204" pitchFamily="34" charset="0"/>
                <a:cs typeface="Calibri Light" panose="020F0302020204030204" pitchFamily="34" charset="0"/>
              </a:rPr>
              <a:t>Organisatie door Britse vzw CFA</a:t>
            </a:r>
          </a:p>
          <a:p>
            <a:endParaRPr lang="nl-BE" sz="2000" dirty="0"/>
          </a:p>
          <a:p>
            <a:endParaRPr lang="nl-BE" dirty="0"/>
          </a:p>
        </p:txBody>
      </p:sp>
      <p:pic>
        <p:nvPicPr>
          <p:cNvPr id="5" name="Afbeelding 4">
            <a:extLst>
              <a:ext uri="{FF2B5EF4-FFF2-40B4-BE49-F238E27FC236}">
                <a16:creationId xmlns:a16="http://schemas.microsoft.com/office/drawing/2014/main" id="{CFCB7685-DD03-4C05-819D-66D375713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046" y="1265389"/>
            <a:ext cx="5843954" cy="4295306"/>
          </a:xfrm>
          <a:prstGeom prst="rect">
            <a:avLst/>
          </a:prstGeom>
        </p:spPr>
      </p:pic>
      <p:pic>
        <p:nvPicPr>
          <p:cNvPr id="9" name="Afbeelding 8">
            <a:extLst>
              <a:ext uri="{FF2B5EF4-FFF2-40B4-BE49-F238E27FC236}">
                <a16:creationId xmlns:a16="http://schemas.microsoft.com/office/drawing/2014/main" id="{CCF2E4BD-90DA-47F3-8EDC-D4CFD20B4C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419416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7568" y="2204864"/>
            <a:ext cx="7685428" cy="3970318"/>
          </a:xfrm>
          <a:prstGeom prst="rect">
            <a:avLst/>
          </a:prstGeom>
          <a:noFill/>
        </p:spPr>
        <p:txBody>
          <a:bodyPr wrap="square" rtlCol="0">
            <a:spAutoFit/>
          </a:bodyPr>
          <a:lstStyle/>
          <a:p>
            <a:pPr defTabSz="457200"/>
            <a:endParaRPr lang="en-GB" dirty="0">
              <a:solidFill>
                <a:prstClr val="black"/>
              </a:solidFill>
              <a:latin typeface="Trebuchet MS" panose="020B0603020202020204"/>
            </a:endParaRPr>
          </a:p>
          <a:p>
            <a:pPr marL="285750" indent="-285750" algn="just" defTabSz="457200">
              <a:buFont typeface="Arial" panose="020B0604020202020204" pitchFamily="34" charset="0"/>
              <a:buChar char="•"/>
            </a:pPr>
            <a:r>
              <a:rPr lang="en-GB" dirty="0">
                <a:solidFill>
                  <a:prstClr val="black"/>
                </a:solidFill>
                <a:latin typeface="Trebuchet MS" panose="020B0603020202020204"/>
              </a:rPr>
              <a:t>All participants need their parents, guardians or carers to sign the image consent form before the trip and hand it in to their teacher / staff member. These forms can be obtained from the school’s teacher / staff project manager.</a:t>
            </a:r>
          </a:p>
          <a:p>
            <a:pPr algn="just" defTabSz="457200"/>
            <a:endParaRPr lang="en-GB" dirty="0">
              <a:solidFill>
                <a:prstClr val="black"/>
              </a:solidFill>
              <a:latin typeface="Trebuchet MS" panose="020B0603020202020204"/>
            </a:endParaRPr>
          </a:p>
          <a:p>
            <a:pPr marL="285750" indent="-285750" algn="just" defTabSz="457200">
              <a:buFont typeface="Arial" panose="020B0604020202020204" pitchFamily="34" charset="0"/>
              <a:buChar char="•"/>
            </a:pPr>
            <a:r>
              <a:rPr lang="en-GB" dirty="0">
                <a:solidFill>
                  <a:prstClr val="black"/>
                </a:solidFill>
                <a:latin typeface="Trebuchet MS" panose="020B0603020202020204"/>
              </a:rPr>
              <a:t>The Global Peace Games will be filmed by the CFA.  The short film will appear on the CFA’s </a:t>
            </a:r>
            <a:r>
              <a:rPr lang="en-GB" dirty="0">
                <a:solidFill>
                  <a:prstClr val="black"/>
                </a:solidFill>
                <a:latin typeface="Trebuchet MS" panose="020B0603020202020204"/>
                <a:hlinkClick r:id="rId2"/>
              </a:rPr>
              <a:t>Football &amp; Peace website </a:t>
            </a:r>
            <a:endParaRPr lang="en-GB" dirty="0">
              <a:solidFill>
                <a:prstClr val="black"/>
              </a:solidFill>
              <a:latin typeface="Trebuchet MS" panose="020B0603020202020204"/>
            </a:endParaRPr>
          </a:p>
          <a:p>
            <a:pPr algn="just" defTabSz="457200"/>
            <a:endParaRPr lang="en-GB" dirty="0">
              <a:solidFill>
                <a:prstClr val="black"/>
              </a:solidFill>
              <a:latin typeface="Trebuchet MS" panose="020B0603020202020204"/>
            </a:endParaRPr>
          </a:p>
          <a:p>
            <a:pPr marL="285750" indent="-285750" algn="just" defTabSz="457200">
              <a:buFont typeface="Arial" panose="020B0604020202020204" pitchFamily="34" charset="0"/>
              <a:buChar char="•"/>
            </a:pPr>
            <a:r>
              <a:rPr lang="en-GB" dirty="0">
                <a:solidFill>
                  <a:prstClr val="black"/>
                </a:solidFill>
                <a:latin typeface="Trebuchet MS" panose="020B0603020202020204"/>
              </a:rPr>
              <a:t>Online links with the Peace Village / Flanders Peace Field and CFA’s Football &amp; Peace website will have access to view the film.</a:t>
            </a:r>
          </a:p>
          <a:p>
            <a:pPr algn="just" defTabSz="457200"/>
            <a:endParaRPr lang="en-GB" dirty="0">
              <a:solidFill>
                <a:prstClr val="black"/>
              </a:solidFill>
              <a:latin typeface="Trebuchet MS" panose="020B0603020202020204"/>
            </a:endParaRPr>
          </a:p>
          <a:p>
            <a:pPr marL="285750" indent="-285750" algn="just" defTabSz="457200">
              <a:buFont typeface="Arial" panose="020B0604020202020204" pitchFamily="34" charset="0"/>
              <a:buChar char="•"/>
            </a:pPr>
            <a:r>
              <a:rPr lang="en-GB" dirty="0">
                <a:solidFill>
                  <a:prstClr val="black"/>
                </a:solidFill>
                <a:latin typeface="Trebuchet MS" panose="020B0603020202020204"/>
              </a:rPr>
              <a:t>All associate partners will have GPGs featured on their respective social media platforms Football &amp; Peace website.</a:t>
            </a:r>
          </a:p>
        </p:txBody>
      </p:sp>
      <p:sp>
        <p:nvSpPr>
          <p:cNvPr id="4" name="Rectangle 3"/>
          <p:cNvSpPr/>
          <p:nvPr/>
        </p:nvSpPr>
        <p:spPr>
          <a:xfrm>
            <a:off x="2949141" y="980729"/>
            <a:ext cx="6376489" cy="769441"/>
          </a:xfrm>
          <a:prstGeom prst="rect">
            <a:avLst/>
          </a:prstGeom>
        </p:spPr>
        <p:txBody>
          <a:bodyPr wrap="none">
            <a:spAutoFit/>
          </a:bodyPr>
          <a:lstStyle/>
          <a:p>
            <a:pPr algn="ctr" defTabSz="457200"/>
            <a:r>
              <a:rPr lang="en-US" sz="4400" b="1" dirty="0">
                <a:ln w="22225">
                  <a:solidFill>
                    <a:srgbClr val="2E83C3"/>
                  </a:solidFill>
                  <a:prstDash val="solid"/>
                </a:ln>
                <a:solidFill>
                  <a:srgbClr val="2E83C3">
                    <a:lumMod val="40000"/>
                    <a:lumOff val="60000"/>
                  </a:srgbClr>
                </a:solidFill>
                <a:latin typeface="Trebuchet MS" panose="020B0603020202020204"/>
              </a:rPr>
              <a:t>IMAGE CONSENT FORMS</a:t>
            </a:r>
          </a:p>
        </p:txBody>
      </p:sp>
      <p:pic>
        <p:nvPicPr>
          <p:cNvPr id="5" name="Picture 4" descr="A picture containing clipart&#10;&#10;Description generated with high confidence">
            <a:extLst>
              <a:ext uri="{FF2B5EF4-FFF2-40B4-BE49-F238E27FC236}">
                <a16:creationId xmlns:a16="http://schemas.microsoft.com/office/drawing/2014/main" id="{78DD53F7-41B5-4841-B79F-08ECD1FD6C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732" y="425992"/>
            <a:ext cx="914400" cy="554736"/>
          </a:xfrm>
          <a:prstGeom prst="rect">
            <a:avLst/>
          </a:prstGeom>
        </p:spPr>
      </p:pic>
      <p:pic>
        <p:nvPicPr>
          <p:cNvPr id="2" name="Picture 1">
            <a:extLst>
              <a:ext uri="{FF2B5EF4-FFF2-40B4-BE49-F238E27FC236}">
                <a16:creationId xmlns:a16="http://schemas.microsoft.com/office/drawing/2014/main" id="{BA476A65-8CEF-57A4-B097-4D7EC1D32BA1}"/>
              </a:ext>
            </a:extLst>
          </p:cNvPr>
          <p:cNvPicPr>
            <a:picLocks noChangeAspect="1"/>
          </p:cNvPicPr>
          <p:nvPr/>
        </p:nvPicPr>
        <p:blipFill>
          <a:blip r:embed="rId4"/>
          <a:stretch>
            <a:fillRect/>
          </a:stretch>
        </p:blipFill>
        <p:spPr>
          <a:xfrm>
            <a:off x="8306144" y="5858205"/>
            <a:ext cx="1586852" cy="765586"/>
          </a:xfrm>
          <a:prstGeom prst="rect">
            <a:avLst/>
          </a:prstGeom>
        </p:spPr>
      </p:pic>
    </p:spTree>
    <p:extLst>
      <p:ext uri="{BB962C8B-B14F-4D97-AF65-F5344CB8AC3E}">
        <p14:creationId xmlns:p14="http://schemas.microsoft.com/office/powerpoint/2010/main" val="1212620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A627D2-7DED-47BD-AEF3-0FDC5D96D47E}"/>
              </a:ext>
            </a:extLst>
          </p:cNvPr>
          <p:cNvPicPr>
            <a:picLocks noChangeAspect="1"/>
          </p:cNvPicPr>
          <p:nvPr/>
        </p:nvPicPr>
        <p:blipFill>
          <a:blip r:embed="rId2"/>
          <a:stretch>
            <a:fillRect/>
          </a:stretch>
        </p:blipFill>
        <p:spPr>
          <a:xfrm>
            <a:off x="2098846" y="499103"/>
            <a:ext cx="6589442" cy="481626"/>
          </a:xfrm>
          <a:prstGeom prst="rect">
            <a:avLst/>
          </a:prstGeom>
        </p:spPr>
      </p:pic>
      <p:graphicFrame>
        <p:nvGraphicFramePr>
          <p:cNvPr id="5" name="Object 4">
            <a:extLst>
              <a:ext uri="{FF2B5EF4-FFF2-40B4-BE49-F238E27FC236}">
                <a16:creationId xmlns:a16="http://schemas.microsoft.com/office/drawing/2014/main" id="{43C8D618-7F8D-452B-8256-4BA803D889C8}"/>
              </a:ext>
            </a:extLst>
          </p:cNvPr>
          <p:cNvGraphicFramePr>
            <a:graphicFrameLocks noChangeAspect="1"/>
          </p:cNvGraphicFramePr>
          <p:nvPr/>
        </p:nvGraphicFramePr>
        <p:xfrm>
          <a:off x="1753453" y="1340768"/>
          <a:ext cx="7280229" cy="4320480"/>
        </p:xfrm>
        <a:graphic>
          <a:graphicData uri="http://schemas.openxmlformats.org/presentationml/2006/ole">
            <mc:AlternateContent xmlns:mc="http://schemas.openxmlformats.org/markup-compatibility/2006">
              <mc:Choice xmlns:v="urn:schemas-microsoft-com:vml" Requires="v">
                <p:oleObj name="Acrobat Document" r:id="rId3" imgW="8020012" imgH="5667195" progId="Acrobat.Document.DC">
                  <p:embed/>
                </p:oleObj>
              </mc:Choice>
              <mc:Fallback>
                <p:oleObj name="Acrobat Document" r:id="rId3" imgW="8020012" imgH="5667195" progId="Acrobat.Document.DC">
                  <p:embed/>
                  <p:pic>
                    <p:nvPicPr>
                      <p:cNvPr id="5" name="Object 4">
                        <a:extLst>
                          <a:ext uri="{FF2B5EF4-FFF2-40B4-BE49-F238E27FC236}">
                            <a16:creationId xmlns:a16="http://schemas.microsoft.com/office/drawing/2014/main" id="{43C8D618-7F8D-452B-8256-4BA803D889C8}"/>
                          </a:ext>
                        </a:extLst>
                      </p:cNvPr>
                      <p:cNvPicPr/>
                      <p:nvPr/>
                    </p:nvPicPr>
                    <p:blipFill>
                      <a:blip r:embed="rId4"/>
                      <a:stretch>
                        <a:fillRect/>
                      </a:stretch>
                    </p:blipFill>
                    <p:spPr>
                      <a:xfrm>
                        <a:off x="1753453" y="1340768"/>
                        <a:ext cx="7280229" cy="432048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CC006186-C87A-4A5C-AFF8-1F979F2A5355}"/>
              </a:ext>
            </a:extLst>
          </p:cNvPr>
          <p:cNvSpPr txBox="1"/>
          <p:nvPr/>
        </p:nvSpPr>
        <p:spPr>
          <a:xfrm>
            <a:off x="2126434" y="5661248"/>
            <a:ext cx="6561855" cy="738664"/>
          </a:xfrm>
          <a:prstGeom prst="rect">
            <a:avLst/>
          </a:prstGeom>
          <a:noFill/>
        </p:spPr>
        <p:txBody>
          <a:bodyPr wrap="square" rtlCol="0">
            <a:spAutoFit/>
          </a:bodyPr>
          <a:lstStyle/>
          <a:p>
            <a:pPr algn="ctr" defTabSz="457200"/>
            <a:r>
              <a:rPr lang="en-GB" sz="1400" dirty="0">
                <a:solidFill>
                  <a:prstClr val="black"/>
                </a:solidFill>
                <a:latin typeface="Trebuchet MS" panose="020B0603020202020204"/>
              </a:rPr>
              <a:t>Down load: </a:t>
            </a:r>
          </a:p>
          <a:p>
            <a:pPr algn="ctr" defTabSz="457200"/>
            <a:r>
              <a:rPr lang="en-GB" sz="1400" dirty="0">
                <a:solidFill>
                  <a:prstClr val="black"/>
                </a:solidFill>
                <a:latin typeface="Trebuchet MS" panose="020B0603020202020204"/>
                <a:hlinkClick r:id="rId5"/>
              </a:rPr>
              <a:t>https://www.childrensfootballalliance.com/football-and-peace/global-peace-games-2024/</a:t>
            </a:r>
            <a:r>
              <a:rPr lang="en-GB" sz="1400" dirty="0">
                <a:solidFill>
                  <a:prstClr val="black"/>
                </a:solidFill>
                <a:latin typeface="Trebuchet MS" panose="020B0603020202020204"/>
              </a:rPr>
              <a:t> </a:t>
            </a:r>
          </a:p>
        </p:txBody>
      </p:sp>
      <p:sp>
        <p:nvSpPr>
          <p:cNvPr id="3" name="TextBox 2">
            <a:extLst>
              <a:ext uri="{FF2B5EF4-FFF2-40B4-BE49-F238E27FC236}">
                <a16:creationId xmlns:a16="http://schemas.microsoft.com/office/drawing/2014/main" id="{4B1E4743-CF50-2FC3-7084-6D0C1317E082}"/>
              </a:ext>
            </a:extLst>
          </p:cNvPr>
          <p:cNvSpPr txBox="1"/>
          <p:nvPr/>
        </p:nvSpPr>
        <p:spPr>
          <a:xfrm rot="20119126">
            <a:off x="3197229" y="2512267"/>
            <a:ext cx="4838964" cy="1200329"/>
          </a:xfrm>
          <a:prstGeom prst="rect">
            <a:avLst/>
          </a:prstGeom>
          <a:noFill/>
        </p:spPr>
        <p:txBody>
          <a:bodyPr wrap="square" rtlCol="0">
            <a:spAutoFit/>
          </a:bodyPr>
          <a:lstStyle/>
          <a:p>
            <a:pPr algn="ctr" defTabSz="457200"/>
            <a:r>
              <a:rPr lang="en-GB" sz="7200" dirty="0">
                <a:solidFill>
                  <a:prstClr val="black"/>
                </a:solidFill>
                <a:latin typeface="Trebuchet MS" panose="020B0603020202020204"/>
              </a:rPr>
              <a:t>SAMPLE</a:t>
            </a:r>
          </a:p>
        </p:txBody>
      </p:sp>
    </p:spTree>
    <p:extLst>
      <p:ext uri="{BB962C8B-B14F-4D97-AF65-F5344CB8AC3E}">
        <p14:creationId xmlns:p14="http://schemas.microsoft.com/office/powerpoint/2010/main" val="3847959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FFEC7E-CBE7-4F86-86D8-A95287124B5A}"/>
              </a:ext>
            </a:extLst>
          </p:cNvPr>
          <p:cNvSpPr txBox="1"/>
          <p:nvPr/>
        </p:nvSpPr>
        <p:spPr>
          <a:xfrm>
            <a:off x="4655841" y="260648"/>
            <a:ext cx="1203215" cy="369332"/>
          </a:xfrm>
          <a:prstGeom prst="rect">
            <a:avLst/>
          </a:prstGeom>
          <a:noFill/>
        </p:spPr>
        <p:txBody>
          <a:bodyPr wrap="none" rtlCol="0">
            <a:spAutoFit/>
          </a:bodyPr>
          <a:lstStyle/>
          <a:p>
            <a:pPr defTabSz="457200"/>
            <a:r>
              <a:rPr lang="en-GB" dirty="0">
                <a:solidFill>
                  <a:prstClr val="black"/>
                </a:solidFill>
                <a:latin typeface="Trebuchet MS" panose="020B0603020202020204"/>
              </a:rPr>
              <a:t>THE GIFT </a:t>
            </a:r>
          </a:p>
        </p:txBody>
      </p:sp>
      <p:pic>
        <p:nvPicPr>
          <p:cNvPr id="6" name="Picture 5">
            <a:extLst>
              <a:ext uri="{FF2B5EF4-FFF2-40B4-BE49-F238E27FC236}">
                <a16:creationId xmlns:a16="http://schemas.microsoft.com/office/drawing/2014/main" id="{9708C667-D78C-4337-835B-6D475B748B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1705" y="764705"/>
            <a:ext cx="3174479" cy="1695307"/>
          </a:xfrm>
          <a:prstGeom prst="rect">
            <a:avLst/>
          </a:prstGeom>
          <a:noFill/>
          <a:ln>
            <a:noFill/>
          </a:ln>
        </p:spPr>
      </p:pic>
      <p:sp>
        <p:nvSpPr>
          <p:cNvPr id="7" name="TextBox 6">
            <a:extLst>
              <a:ext uri="{FF2B5EF4-FFF2-40B4-BE49-F238E27FC236}">
                <a16:creationId xmlns:a16="http://schemas.microsoft.com/office/drawing/2014/main" id="{7221D48A-7EF3-4D0A-9C4F-CF7C98C2BB3C}"/>
              </a:ext>
            </a:extLst>
          </p:cNvPr>
          <p:cNvSpPr txBox="1"/>
          <p:nvPr/>
        </p:nvSpPr>
        <p:spPr>
          <a:xfrm>
            <a:off x="1775520" y="2670613"/>
            <a:ext cx="7920880" cy="4232569"/>
          </a:xfrm>
          <a:prstGeom prst="rect">
            <a:avLst/>
          </a:prstGeom>
          <a:noFill/>
        </p:spPr>
        <p:txBody>
          <a:bodyPr wrap="square" rtlCol="0">
            <a:spAutoFit/>
          </a:bodyPr>
          <a:lstStyle/>
          <a:p>
            <a:pPr algn="just" defTabSz="457200">
              <a:lnSpc>
                <a:spcPct val="107000"/>
              </a:lnSpc>
              <a:spcAft>
                <a:spcPts val="800"/>
              </a:spcAft>
            </a:pP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a:t>
            </a:r>
            <a:r>
              <a:rPr lang="en-GB"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Christmas Truces.  </a:t>
            </a: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 the spirit of the Christmas Truces we ask that </a:t>
            </a:r>
            <a:r>
              <a:rPr lang="en-GB" u="sng"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all Global Peace Games participants and members of staff</a:t>
            </a: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bring a small gift to exchange with your fellow peace makers at this year’s event.</a:t>
            </a: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457200">
              <a:lnSpc>
                <a:spcPct val="107000"/>
              </a:lnSpc>
              <a:spcAft>
                <a:spcPts val="800"/>
              </a:spcAft>
            </a:pP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gift should be no more than €5. The gift could be something that represents your home, community or country.  </a:t>
            </a: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457200">
              <a:lnSpc>
                <a:spcPct val="107000"/>
              </a:lnSpc>
              <a:spcAft>
                <a:spcPts val="800"/>
              </a:spcAft>
            </a:pPr>
            <a:r>
              <a:rPr lang="en-GB"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WHY?</a:t>
            </a: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Over a 100 years ago German and Allied soldiers took it upon themselves to rebel against the rules of engagement of in war.  In an act of humanitarianism, they greeted each other in No-Man’s Land to exchange gifts.  The act was a clear defiance of war and considered insubordination by both German and Allied Army’s governments. </a:t>
            </a: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457200">
              <a:lnSpc>
                <a:spcPct val="107000"/>
              </a:lnSpc>
              <a:spcAft>
                <a:spcPts val="800"/>
              </a:spcAft>
            </a:pPr>
            <a:r>
              <a:rPr lang="en-GB"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HOW? </a:t>
            </a: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You will be asked to ensemble at a meeting point where all the Global Peace Games participants and staff, will be introduced to one another</a:t>
            </a:r>
            <a:r>
              <a:rPr lang="en-GB"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GB"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0405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5"/>
          <p:cNvSpPr>
            <a:spLocks noChangeArrowheads="1"/>
          </p:cNvSpPr>
          <p:nvPr/>
        </p:nvSpPr>
        <p:spPr bwMode="auto">
          <a:xfrm>
            <a:off x="2135561" y="5622754"/>
            <a:ext cx="7200812" cy="646331"/>
          </a:xfrm>
          <a:prstGeom prst="rect">
            <a:avLst/>
          </a:prstGeom>
          <a:noFill/>
          <a:ln w="9525">
            <a:noFill/>
            <a:miter lim="800000"/>
            <a:headEnd/>
            <a:tailEnd/>
          </a:ln>
        </p:spPr>
        <p:txBody>
          <a:bodyPr wrap="square" anchor="ctr">
            <a:spAutoFit/>
          </a:bodyPr>
          <a:lstStyle/>
          <a:p>
            <a:pPr defTabSz="457200"/>
            <a:r>
              <a:rPr lang="en-US" dirty="0">
                <a:solidFill>
                  <a:prstClr val="black"/>
                </a:solidFill>
                <a:latin typeface="Trebuchet MS" panose="020B0603020202020204"/>
                <a:hlinkClick r:id="rId2"/>
              </a:rPr>
              <a:t>http://www.childrensfootballalliance.com/football-and-peace/</a:t>
            </a:r>
            <a:br>
              <a:rPr lang="en-US" dirty="0">
                <a:solidFill>
                  <a:prstClr val="black"/>
                </a:solidFill>
                <a:latin typeface="Trebuchet MS" panose="020B0603020202020204"/>
              </a:rPr>
            </a:br>
            <a:endParaRPr lang="en-US" dirty="0">
              <a:solidFill>
                <a:prstClr val="black"/>
              </a:solidFill>
              <a:latin typeface="Trebuchet MS" panose="020B0603020202020204"/>
            </a:endParaRPr>
          </a:p>
        </p:txBody>
      </p:sp>
      <p:sp>
        <p:nvSpPr>
          <p:cNvPr id="2" name="Content Placeholder 1"/>
          <p:cNvSpPr>
            <a:spLocks noGrp="1"/>
          </p:cNvSpPr>
          <p:nvPr>
            <p:ph idx="1"/>
          </p:nvPr>
        </p:nvSpPr>
        <p:spPr>
          <a:xfrm>
            <a:off x="2135561" y="764704"/>
            <a:ext cx="6984776" cy="4608512"/>
          </a:xfrm>
        </p:spPr>
        <p:txBody>
          <a:bodyPr>
            <a:normAutofit lnSpcReduction="10000"/>
          </a:bodyPr>
          <a:lstStyle/>
          <a:p>
            <a:pPr marL="0" indent="0" algn="ctr">
              <a:buNone/>
            </a:pPr>
            <a:r>
              <a:rPr lang="en-US" b="1" u="sng" dirty="0">
                <a:ln w="22225">
                  <a:solidFill>
                    <a:schemeClr val="accent2"/>
                  </a:solidFill>
                  <a:prstDash val="solid"/>
                </a:ln>
                <a:solidFill>
                  <a:schemeClr val="accent2">
                    <a:lumMod val="40000"/>
                    <a:lumOff val="60000"/>
                  </a:schemeClr>
                </a:solidFill>
              </a:rPr>
              <a:t>EMERGENCY CONTACT NUMBERS</a:t>
            </a:r>
            <a:endParaRPr lang="en-GB" b="1" u="sng" dirty="0"/>
          </a:p>
          <a:p>
            <a:pPr marL="0" indent="0" algn="ctr">
              <a:buNone/>
            </a:pPr>
            <a:endParaRPr lang="en-GB" sz="1400" dirty="0"/>
          </a:p>
          <a:p>
            <a:pPr marL="0" indent="0" algn="ctr">
              <a:buNone/>
            </a:pPr>
            <a:r>
              <a:rPr lang="en-GB" dirty="0"/>
              <a:t>In case of any emergency contact the numbers listed below.</a:t>
            </a:r>
          </a:p>
          <a:p>
            <a:pPr marL="0" indent="0">
              <a:buNone/>
            </a:pPr>
            <a:endParaRPr lang="en-GB" dirty="0"/>
          </a:p>
          <a:p>
            <a:pPr marL="0" indent="0">
              <a:buNone/>
            </a:pPr>
            <a:r>
              <a:rPr lang="en-GB" dirty="0"/>
              <a:t>CFA Director </a:t>
            </a:r>
            <a:r>
              <a:rPr lang="en-GB" b="1" dirty="0"/>
              <a:t>Paul Cooper + 00 44 (0)7875 283093</a:t>
            </a:r>
          </a:p>
          <a:p>
            <a:pPr marL="0" indent="0">
              <a:buNone/>
            </a:pPr>
            <a:endParaRPr lang="en-GB" dirty="0"/>
          </a:p>
          <a:p>
            <a:pPr marL="0" indent="0">
              <a:buNone/>
            </a:pPr>
            <a:r>
              <a:rPr lang="en-GB" dirty="0"/>
              <a:t>Peace Village Director: </a:t>
            </a:r>
            <a:r>
              <a:rPr lang="en-GB" b="1" dirty="0"/>
              <a:t>Sally Meysman + 00 32 (0) 57 22 60 40</a:t>
            </a:r>
          </a:p>
          <a:p>
            <a:pPr marL="0" indent="0">
              <a:buNone/>
            </a:pPr>
            <a:endParaRPr lang="en-GB" dirty="0"/>
          </a:p>
          <a:p>
            <a:pPr marL="0" indent="0">
              <a:buNone/>
            </a:pPr>
            <a:r>
              <a:rPr lang="en-GB" dirty="0" err="1"/>
              <a:t>GroepINTRO</a:t>
            </a:r>
            <a:r>
              <a:rPr lang="en-GB" dirty="0"/>
              <a:t>: </a:t>
            </a:r>
            <a:r>
              <a:rPr lang="fr-FR" dirty="0"/>
              <a:t>Virginie Bauveroy </a:t>
            </a:r>
            <a:r>
              <a:rPr lang="en-GB" dirty="0"/>
              <a:t>: +</a:t>
            </a:r>
            <a:r>
              <a:rPr lang="en-GB" b="1" dirty="0"/>
              <a:t>32 472 80 02 52</a:t>
            </a:r>
          </a:p>
          <a:p>
            <a:pPr marL="0" indent="0">
              <a:buNone/>
            </a:pPr>
            <a:r>
              <a:rPr lang="en-GB" b="1" dirty="0">
                <a:solidFill>
                  <a:srgbClr val="FF0000"/>
                </a:solidFill>
              </a:rPr>
              <a:t>All members of staff will have a register of pupils emergency contact details.  If there is an emergency at home parents, guardians and carers, must contact the CFA in the first instance.  </a:t>
            </a:r>
          </a:p>
          <a:p>
            <a:pPr marL="0" indent="0">
              <a:buNone/>
            </a:pPr>
            <a:endParaRPr lang="en-GB" sz="1400" b="1" u="sng" dirty="0"/>
          </a:p>
        </p:txBody>
      </p:sp>
      <p:pic>
        <p:nvPicPr>
          <p:cNvPr id="4" name="Picture 3" descr="A picture containing clipart&#10;&#10;Description generated with high confidence">
            <a:extLst>
              <a:ext uri="{FF2B5EF4-FFF2-40B4-BE49-F238E27FC236}">
                <a16:creationId xmlns:a16="http://schemas.microsoft.com/office/drawing/2014/main" id="{33C5CEAF-D488-4798-AC66-1E4996CAA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561" y="487336"/>
            <a:ext cx="1288061" cy="78142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D2F621-32F0-41B7-AAAF-0FFC86FB0E94}"/>
              </a:ext>
            </a:extLst>
          </p:cNvPr>
          <p:cNvSpPr txBox="1"/>
          <p:nvPr/>
        </p:nvSpPr>
        <p:spPr>
          <a:xfrm>
            <a:off x="2351584" y="692696"/>
            <a:ext cx="6120680" cy="5909310"/>
          </a:xfrm>
          <a:prstGeom prst="rect">
            <a:avLst/>
          </a:prstGeom>
          <a:noFill/>
        </p:spPr>
        <p:txBody>
          <a:bodyPr wrap="square" rtlCol="0">
            <a:spAutoFit/>
          </a:bodyPr>
          <a:lstStyle/>
          <a:p>
            <a:pPr algn="ctr" defTabSz="457200"/>
            <a:r>
              <a:rPr lang="en-GB" sz="4000" dirty="0">
                <a:solidFill>
                  <a:prstClr val="black"/>
                </a:solidFill>
                <a:latin typeface="Trebuchet MS" panose="020B0603020202020204"/>
              </a:rPr>
              <a:t>Have you signed the REGISTER?</a:t>
            </a:r>
          </a:p>
          <a:p>
            <a:pPr algn="ctr" defTabSz="457200"/>
            <a:endParaRPr lang="en-GB" sz="4000" dirty="0">
              <a:solidFill>
                <a:prstClr val="black"/>
              </a:solidFill>
              <a:latin typeface="Trebuchet MS" panose="020B0603020202020204"/>
            </a:endParaRPr>
          </a:p>
          <a:p>
            <a:pPr algn="ctr" defTabSz="457200"/>
            <a:r>
              <a:rPr lang="en-GB" sz="4000" dirty="0">
                <a:solidFill>
                  <a:prstClr val="black"/>
                </a:solidFill>
                <a:latin typeface="Trebuchet MS" panose="020B0603020202020204"/>
              </a:rPr>
              <a:t>All parents and participants</a:t>
            </a:r>
          </a:p>
          <a:p>
            <a:pPr algn="ctr" defTabSz="457200"/>
            <a:r>
              <a:rPr lang="en-GB" sz="4000" dirty="0">
                <a:solidFill>
                  <a:prstClr val="black"/>
                </a:solidFill>
                <a:latin typeface="Trebuchet MS" panose="020B0603020202020204"/>
              </a:rPr>
              <a:t> must sign the </a:t>
            </a:r>
          </a:p>
          <a:p>
            <a:pPr algn="ctr" defTabSz="457200"/>
            <a:r>
              <a:rPr lang="en-GB" sz="4000" dirty="0">
                <a:solidFill>
                  <a:prstClr val="black"/>
                </a:solidFill>
                <a:latin typeface="Trebuchet MS" panose="020B0603020202020204"/>
              </a:rPr>
              <a:t>GPGS 2024 </a:t>
            </a:r>
          </a:p>
          <a:p>
            <a:pPr algn="ctr" defTabSz="457200"/>
            <a:r>
              <a:rPr lang="en-GB" sz="4000" dirty="0">
                <a:solidFill>
                  <a:prstClr val="black"/>
                </a:solidFill>
                <a:latin typeface="Trebuchet MS" panose="020B0603020202020204"/>
              </a:rPr>
              <a:t>PRESENTATION REGISTER</a:t>
            </a:r>
          </a:p>
          <a:p>
            <a:pPr algn="ctr" defTabSz="457200"/>
            <a:endParaRPr lang="en-GB" sz="4000" dirty="0">
              <a:solidFill>
                <a:prstClr val="black"/>
              </a:solidFill>
              <a:latin typeface="Trebuchet MS" panose="020B0603020202020204"/>
            </a:endParaRPr>
          </a:p>
          <a:p>
            <a:pPr defTabSz="457200"/>
            <a:endParaRPr lang="en-GB" dirty="0">
              <a:solidFill>
                <a:prstClr val="black"/>
              </a:solidFill>
              <a:latin typeface="Trebuchet MS" panose="020B0603020202020204"/>
            </a:endParaRPr>
          </a:p>
        </p:txBody>
      </p:sp>
    </p:spTree>
    <p:extLst>
      <p:ext uri="{BB962C8B-B14F-4D97-AF65-F5344CB8AC3E}">
        <p14:creationId xmlns:p14="http://schemas.microsoft.com/office/powerpoint/2010/main" val="2371509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A4A5B-15A9-4AD6-90B9-249913F88DB6}"/>
              </a:ext>
            </a:extLst>
          </p:cNvPr>
          <p:cNvSpPr>
            <a:spLocks noGrp="1"/>
          </p:cNvSpPr>
          <p:nvPr>
            <p:ph type="title"/>
          </p:nvPr>
        </p:nvSpPr>
        <p:spPr/>
        <p:txBody>
          <a:bodyPr/>
          <a:lstStyle/>
          <a:p>
            <a:r>
              <a:rPr lang="nl-BE" dirty="0"/>
              <a:t>Ter info:</a:t>
            </a:r>
          </a:p>
        </p:txBody>
      </p:sp>
      <p:sp>
        <p:nvSpPr>
          <p:cNvPr id="3" name="Tijdelijke aanduiding voor inhoud 2">
            <a:extLst>
              <a:ext uri="{FF2B5EF4-FFF2-40B4-BE49-F238E27FC236}">
                <a16:creationId xmlns:a16="http://schemas.microsoft.com/office/drawing/2014/main" id="{63AB7618-30BC-4B87-9503-4572E58ACC27}"/>
              </a:ext>
            </a:extLst>
          </p:cNvPr>
          <p:cNvSpPr>
            <a:spLocks noGrp="1"/>
          </p:cNvSpPr>
          <p:nvPr>
            <p:ph idx="1"/>
          </p:nvPr>
        </p:nvSpPr>
        <p:spPr>
          <a:xfrm>
            <a:off x="3476126" y="1404340"/>
            <a:ext cx="8093021" cy="2815921"/>
          </a:xfrm>
        </p:spPr>
        <p:txBody>
          <a:bodyPr/>
          <a:lstStyle/>
          <a:p>
            <a:pPr marL="0" indent="0">
              <a:buNone/>
            </a:pPr>
            <a:endParaRPr lang="nl-BE" dirty="0"/>
          </a:p>
          <a:p>
            <a:pPr lvl="0"/>
            <a:r>
              <a:rPr lang="en-GB" sz="1600" dirty="0">
                <a:hlinkClick r:id="rId2"/>
              </a:rPr>
              <a:t>2023 GLOBAL PEACE GAMES, FILM, EXECUTIVE SUMMARY AND EVALUATION REPORT</a:t>
            </a:r>
            <a:endParaRPr lang="en-GB" sz="1600" dirty="0"/>
          </a:p>
          <a:p>
            <a:pPr lvl="0"/>
            <a:r>
              <a:rPr lang="en-GB" sz="1600" dirty="0"/>
              <a:t>Contact: </a:t>
            </a:r>
          </a:p>
          <a:p>
            <a:pPr lvl="0"/>
            <a:endParaRPr lang="en-GB" sz="1600" b="1" u="sng" dirty="0"/>
          </a:p>
          <a:p>
            <a:pPr lvl="0"/>
            <a:endParaRPr lang="nl-BE" dirty="0"/>
          </a:p>
          <a:p>
            <a:endParaRPr lang="nl-BE" dirty="0"/>
          </a:p>
        </p:txBody>
      </p:sp>
      <p:graphicFrame>
        <p:nvGraphicFramePr>
          <p:cNvPr id="5" name="Tabel 4">
            <a:extLst>
              <a:ext uri="{FF2B5EF4-FFF2-40B4-BE49-F238E27FC236}">
                <a16:creationId xmlns:a16="http://schemas.microsoft.com/office/drawing/2014/main" id="{A51A8BF7-DB3E-4461-8E19-69A1746CDE7D}"/>
              </a:ext>
            </a:extLst>
          </p:cNvPr>
          <p:cNvGraphicFramePr>
            <a:graphicFrameLocks noGrp="1"/>
          </p:cNvGraphicFramePr>
          <p:nvPr>
            <p:extLst>
              <p:ext uri="{D42A27DB-BD31-4B8C-83A1-F6EECF244321}">
                <p14:modId xmlns:p14="http://schemas.microsoft.com/office/powerpoint/2010/main" val="1768905144"/>
              </p:ext>
            </p:extLst>
          </p:nvPr>
        </p:nvGraphicFramePr>
        <p:xfrm>
          <a:off x="4694375" y="2650541"/>
          <a:ext cx="6010275" cy="2286000"/>
        </p:xfrm>
        <a:graphic>
          <a:graphicData uri="http://schemas.openxmlformats.org/drawingml/2006/table">
            <a:tbl>
              <a:tblPr firstRow="1" firstCol="1" bandRow="1"/>
              <a:tblGrid>
                <a:gridCol w="1536079">
                  <a:extLst>
                    <a:ext uri="{9D8B030D-6E8A-4147-A177-3AD203B41FA5}">
                      <a16:colId xmlns:a16="http://schemas.microsoft.com/office/drawing/2014/main" val="4049555700"/>
                    </a:ext>
                  </a:extLst>
                </a:gridCol>
                <a:gridCol w="1710778">
                  <a:extLst>
                    <a:ext uri="{9D8B030D-6E8A-4147-A177-3AD203B41FA5}">
                      <a16:colId xmlns:a16="http://schemas.microsoft.com/office/drawing/2014/main" val="2937903947"/>
                    </a:ext>
                  </a:extLst>
                </a:gridCol>
                <a:gridCol w="2763418">
                  <a:extLst>
                    <a:ext uri="{9D8B030D-6E8A-4147-A177-3AD203B41FA5}">
                      <a16:colId xmlns:a16="http://schemas.microsoft.com/office/drawing/2014/main" val="4037776432"/>
                    </a:ext>
                  </a:extLst>
                </a:gridCol>
              </a:tblGrid>
              <a:tr h="0">
                <a:tc gridSpan="3">
                  <a:txBody>
                    <a:bodyPr/>
                    <a:lstStyle/>
                    <a:p>
                      <a:pPr>
                        <a:spcAft>
                          <a:spcPts val="0"/>
                        </a:spcAft>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b="1"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Virginie Bauveroy</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Stafmedewerker jongeren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Dienst O3 (Ondersteuning – Onderzoek – Ontwikkeling)</a:t>
                      </a:r>
                    </a:p>
                    <a:p>
                      <a:pPr>
                        <a:spcAft>
                          <a:spcPts val="0"/>
                        </a:spcAft>
                      </a:pPr>
                      <a:r>
                        <a:rPr lang="fr-FR"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Virginie.Bauveroy@groepintro.be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2000" i="1"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3162634315"/>
                  </a:ext>
                </a:extLst>
              </a:tr>
              <a:tr h="0">
                <a:tc>
                  <a:txBody>
                    <a:bodyPr/>
                    <a:lstStyle/>
                    <a:p>
                      <a:pPr>
                        <a:spcAft>
                          <a:spcPts val="0"/>
                        </a:spcAft>
                      </a:pPr>
                      <a:r>
                        <a:rPr lang="nl-NL" sz="1400" b="1"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Groep INTRO vzw</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Charles Parentéstraat 6</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1070 Brussel</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spcAft>
                          <a:spcPts val="0"/>
                        </a:spcAft>
                      </a:pPr>
                      <a:r>
                        <a:rPr lang="nl-NL" sz="140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+32 (0)2 242 85 43</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+32 (0)473 54 59 75</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spcAft>
                          <a:spcPts val="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69690692"/>
                  </a:ext>
                </a:extLst>
              </a:tr>
            </a:tbl>
          </a:graphicData>
        </a:graphic>
      </p:graphicFrame>
      <p:pic>
        <p:nvPicPr>
          <p:cNvPr id="6" name="Afbeelding 5">
            <a:extLst>
              <a:ext uri="{FF2B5EF4-FFF2-40B4-BE49-F238E27FC236}">
                <a16:creationId xmlns:a16="http://schemas.microsoft.com/office/drawing/2014/main" id="{C133263B-79E8-4408-A0FD-99DA64E0C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5688" y="5562456"/>
            <a:ext cx="3107331" cy="1295544"/>
          </a:xfrm>
          <a:prstGeom prst="rect">
            <a:avLst/>
          </a:prstGeom>
        </p:spPr>
      </p:pic>
      <p:pic>
        <p:nvPicPr>
          <p:cNvPr id="8" name="Afbeelding 7">
            <a:extLst>
              <a:ext uri="{FF2B5EF4-FFF2-40B4-BE49-F238E27FC236}">
                <a16:creationId xmlns:a16="http://schemas.microsoft.com/office/drawing/2014/main" id="{638E724C-C629-413A-87A4-AE6031564E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500" y="271659"/>
            <a:ext cx="2857500" cy="1191382"/>
          </a:xfrm>
          <a:prstGeom prst="rect">
            <a:avLst/>
          </a:prstGeom>
        </p:spPr>
      </p:pic>
      <p:pic>
        <p:nvPicPr>
          <p:cNvPr id="1028" name="Picture 4" descr="Home">
            <a:extLst>
              <a:ext uri="{FF2B5EF4-FFF2-40B4-BE49-F238E27FC236}">
                <a16:creationId xmlns:a16="http://schemas.microsoft.com/office/drawing/2014/main" id="{C1D53F95-D799-44FB-9122-34CC01824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3750" y="169355"/>
            <a:ext cx="2532121" cy="12955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fbeeldingsresultaat voor erasmu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9961" y="4209235"/>
            <a:ext cx="2682039" cy="13652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logo for children's football alliance">
            <a:extLst>
              <a:ext uri="{FF2B5EF4-FFF2-40B4-BE49-F238E27FC236}">
                <a16:creationId xmlns:a16="http://schemas.microsoft.com/office/drawing/2014/main" id="{B2368620-49CF-EC8D-1F85-F6777B00AB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273" y="5525"/>
            <a:ext cx="2995847" cy="1685164"/>
          </a:xfrm>
          <a:prstGeom prst="rect">
            <a:avLst/>
          </a:prstGeom>
        </p:spPr>
      </p:pic>
    </p:spTree>
    <p:extLst>
      <p:ext uri="{BB962C8B-B14F-4D97-AF65-F5344CB8AC3E}">
        <p14:creationId xmlns:p14="http://schemas.microsoft.com/office/powerpoint/2010/main" val="302299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1B5A8-8FCE-4F65-BF5B-FEA68011D783}"/>
              </a:ext>
            </a:extLst>
          </p:cNvPr>
          <p:cNvSpPr>
            <a:spLocks noGrp="1"/>
          </p:cNvSpPr>
          <p:nvPr>
            <p:ph type="title"/>
          </p:nvPr>
        </p:nvSpPr>
        <p:spPr>
          <a:xfrm>
            <a:off x="838200" y="365125"/>
            <a:ext cx="5126502" cy="1325563"/>
          </a:xfrm>
        </p:spPr>
        <p:txBody>
          <a:bodyPr/>
          <a:lstStyle/>
          <a:p>
            <a:r>
              <a:rPr lang="nl-BE" dirty="0"/>
              <a:t>Project in het kort:</a:t>
            </a:r>
          </a:p>
        </p:txBody>
      </p:sp>
      <p:sp>
        <p:nvSpPr>
          <p:cNvPr id="3" name="Tijdelijke aanduiding voor inhoud 2">
            <a:extLst>
              <a:ext uri="{FF2B5EF4-FFF2-40B4-BE49-F238E27FC236}">
                <a16:creationId xmlns:a16="http://schemas.microsoft.com/office/drawing/2014/main" id="{04B6E527-DC03-4525-9A8D-A2DF3FAB9263}"/>
              </a:ext>
            </a:extLst>
          </p:cNvPr>
          <p:cNvSpPr>
            <a:spLocks noGrp="1"/>
          </p:cNvSpPr>
          <p:nvPr>
            <p:ph idx="1"/>
          </p:nvPr>
        </p:nvSpPr>
        <p:spPr>
          <a:xfrm>
            <a:off x="401876" y="1704291"/>
            <a:ext cx="5946170" cy="2815921"/>
          </a:xfrm>
        </p:spPr>
        <p:txBody>
          <a:bodyPr>
            <a:normAutofit/>
          </a:bodyPr>
          <a:lstStyle/>
          <a:p>
            <a:pPr marL="0" indent="0">
              <a:buNone/>
            </a:pPr>
            <a:r>
              <a:rPr lang="nl-NL" sz="2400" dirty="0"/>
              <a:t>België en de Eerste Wereldoorlog. Toen de internationale spanningen in de zomer van 1914 toenamen, maakte Duitsland plannen om Frankrijk te belegeren door Luxemburg en België over te steken, ondanks hun neutraliteit. De twee landen weigerden de Duitse troepen vrije doorgang en werden op 2 en 4 augustus binnengevallen.</a:t>
            </a:r>
            <a:endParaRPr lang="nl-BE" sz="2400" dirty="0"/>
          </a:p>
          <a:p>
            <a:endParaRPr lang="nl-BE" dirty="0"/>
          </a:p>
        </p:txBody>
      </p:sp>
      <p:pic>
        <p:nvPicPr>
          <p:cNvPr id="9" name="Afbeelding 8">
            <a:extLst>
              <a:ext uri="{FF2B5EF4-FFF2-40B4-BE49-F238E27FC236}">
                <a16:creationId xmlns:a16="http://schemas.microsoft.com/office/drawing/2014/main" id="{CCF2E4BD-90DA-47F3-8EDC-D4CFD20B4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pic>
        <p:nvPicPr>
          <p:cNvPr id="6" name="Picture 5" descr="A group of people in a room with a large archway">
            <a:extLst>
              <a:ext uri="{FF2B5EF4-FFF2-40B4-BE49-F238E27FC236}">
                <a16:creationId xmlns:a16="http://schemas.microsoft.com/office/drawing/2014/main" id="{02CEBB26-282D-973B-5B21-DFA20DBA1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382" y="867747"/>
            <a:ext cx="4466252" cy="3349689"/>
          </a:xfrm>
          <a:prstGeom prst="rect">
            <a:avLst/>
          </a:prstGeom>
        </p:spPr>
      </p:pic>
    </p:spTree>
    <p:extLst>
      <p:ext uri="{BB962C8B-B14F-4D97-AF65-F5344CB8AC3E}">
        <p14:creationId xmlns:p14="http://schemas.microsoft.com/office/powerpoint/2010/main" val="1715475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35648-11E7-4C7F-9CE2-5FC508EE0FAC}"/>
              </a:ext>
            </a:extLst>
          </p:cNvPr>
          <p:cNvSpPr>
            <a:spLocks noGrp="1"/>
          </p:cNvSpPr>
          <p:nvPr>
            <p:ph type="title"/>
          </p:nvPr>
        </p:nvSpPr>
        <p:spPr/>
        <p:txBody>
          <a:bodyPr/>
          <a:lstStyle/>
          <a:p>
            <a:r>
              <a:rPr lang="nl-BE" dirty="0"/>
              <a:t>Programma inhoudelijk</a:t>
            </a:r>
          </a:p>
        </p:txBody>
      </p:sp>
      <p:sp>
        <p:nvSpPr>
          <p:cNvPr id="3" name="Tijdelijke aanduiding voor inhoud 2">
            <a:extLst>
              <a:ext uri="{FF2B5EF4-FFF2-40B4-BE49-F238E27FC236}">
                <a16:creationId xmlns:a16="http://schemas.microsoft.com/office/drawing/2014/main" id="{90C23CF7-74C4-4903-97A1-E3A79C3FB9B6}"/>
              </a:ext>
            </a:extLst>
          </p:cNvPr>
          <p:cNvSpPr>
            <a:spLocks noGrp="1"/>
          </p:cNvSpPr>
          <p:nvPr>
            <p:ph idx="1"/>
          </p:nvPr>
        </p:nvSpPr>
        <p:spPr>
          <a:xfrm>
            <a:off x="282353" y="2278983"/>
            <a:ext cx="5031770" cy="2815921"/>
          </a:xfrm>
        </p:spPr>
        <p:txBody>
          <a:bodyPr>
            <a:normAutofit/>
          </a:bodyPr>
          <a:lstStyle/>
          <a:p>
            <a:r>
              <a:rPr lang="nl-BE" sz="2000" dirty="0">
                <a:latin typeface="Calibri Light" panose="020F0302020204030204" pitchFamily="34" charset="0"/>
                <a:cs typeface="Calibri Light" panose="020F0302020204030204" pitchFamily="34" charset="0"/>
              </a:rPr>
              <a:t>Sport en spel </a:t>
            </a:r>
          </a:p>
          <a:p>
            <a:r>
              <a:rPr lang="nl-BE" sz="2000" dirty="0">
                <a:latin typeface="Calibri Light" panose="020F0302020204030204" pitchFamily="34" charset="0"/>
                <a:cs typeface="Calibri Light" panose="020F0302020204030204" pitchFamily="34" charset="0"/>
              </a:rPr>
              <a:t>Workshops (artistiek, inhoudelijk, muzikaal)</a:t>
            </a:r>
          </a:p>
          <a:p>
            <a:r>
              <a:rPr lang="nl-BE" sz="2000" dirty="0">
                <a:latin typeface="Calibri Light" panose="020F0302020204030204" pitchFamily="34" charset="0"/>
                <a:cs typeface="Calibri Light" panose="020F0302020204030204" pitchFamily="34" charset="0"/>
              </a:rPr>
              <a:t>Bezoek aan historische plaatsen (Tyne </a:t>
            </a:r>
            <a:r>
              <a:rPr lang="nl-BE" sz="2000" dirty="0" err="1">
                <a:latin typeface="Calibri Light" panose="020F0302020204030204" pitchFamily="34" charset="0"/>
                <a:cs typeface="Calibri Light" panose="020F0302020204030204" pitchFamily="34" charset="0"/>
              </a:rPr>
              <a:t>Cot</a:t>
            </a:r>
            <a:r>
              <a:rPr lang="nl-BE" sz="2000" dirty="0">
                <a:latin typeface="Calibri Light" panose="020F0302020204030204" pitchFamily="34" charset="0"/>
                <a:cs typeface="Calibri Light" panose="020F0302020204030204" pitchFamily="34" charset="0"/>
              </a:rPr>
              <a:t>, </a:t>
            </a:r>
            <a:r>
              <a:rPr lang="nl-BE" sz="2000" dirty="0" err="1">
                <a:latin typeface="Calibri Light" panose="020F0302020204030204" pitchFamily="34" charset="0"/>
                <a:cs typeface="Calibri Light" panose="020F0302020204030204" pitchFamily="34" charset="0"/>
              </a:rPr>
              <a:t>Passendaele</a:t>
            </a:r>
            <a:r>
              <a:rPr lang="nl-BE" sz="2000" dirty="0">
                <a:latin typeface="Calibri Light" panose="020F0302020204030204" pitchFamily="34" charset="0"/>
                <a:cs typeface="Calibri Light" panose="020F0302020204030204" pitchFamily="34" charset="0"/>
              </a:rPr>
              <a:t> Museum, Iers vredespark, Last Post, …)</a:t>
            </a:r>
          </a:p>
        </p:txBody>
      </p:sp>
      <p:pic>
        <p:nvPicPr>
          <p:cNvPr id="5" name="Afbeelding 4">
            <a:extLst>
              <a:ext uri="{FF2B5EF4-FFF2-40B4-BE49-F238E27FC236}">
                <a16:creationId xmlns:a16="http://schemas.microsoft.com/office/drawing/2014/main" id="{626B7A6C-9458-4497-8FC0-60D9828CF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852" y="1549602"/>
            <a:ext cx="5988148" cy="3994095"/>
          </a:xfrm>
          <a:prstGeom prst="rect">
            <a:avLst/>
          </a:prstGeom>
        </p:spPr>
      </p:pic>
      <p:pic>
        <p:nvPicPr>
          <p:cNvPr id="6" name="Afbeelding 5">
            <a:extLst>
              <a:ext uri="{FF2B5EF4-FFF2-40B4-BE49-F238E27FC236}">
                <a16:creationId xmlns:a16="http://schemas.microsoft.com/office/drawing/2014/main" id="{BA3B001F-6940-48B6-926A-70450135FF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333949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FF4CE55-074C-45F7-8B47-9EA922C09F3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16" name="Straight Connector 15">
              <a:extLst>
                <a:ext uri="{FF2B5EF4-FFF2-40B4-BE49-F238E27FC236}">
                  <a16:creationId xmlns:a16="http://schemas.microsoft.com/office/drawing/2014/main" id="{1B693FD7-9DFC-424A-B2BF-67C37B10CE4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22611FC-7703-4A83-B7A2-96A0CA9DEA8F}"/>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EC590B4F-359C-4E37-8EC7-4E1401F8D6C9}"/>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19" name="Rectangle 25">
              <a:extLst>
                <a:ext uri="{FF2B5EF4-FFF2-40B4-BE49-F238E27FC236}">
                  <a16:creationId xmlns:a16="http://schemas.microsoft.com/office/drawing/2014/main" id="{09C4704D-63DD-4634-B7DD-0CD0606076B7}"/>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0" name="Isosceles Triangle 19">
              <a:extLst>
                <a:ext uri="{FF2B5EF4-FFF2-40B4-BE49-F238E27FC236}">
                  <a16:creationId xmlns:a16="http://schemas.microsoft.com/office/drawing/2014/main" id="{174C30B2-37CB-4938-8275-E2C723DDABCA}"/>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1" name="Rectangle 27">
              <a:extLst>
                <a:ext uri="{FF2B5EF4-FFF2-40B4-BE49-F238E27FC236}">
                  <a16:creationId xmlns:a16="http://schemas.microsoft.com/office/drawing/2014/main" id="{089D3B44-1A86-4F96-BCE6-1480A3FC04EF}"/>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2" name="Rectangle 28">
              <a:extLst>
                <a:ext uri="{FF2B5EF4-FFF2-40B4-BE49-F238E27FC236}">
                  <a16:creationId xmlns:a16="http://schemas.microsoft.com/office/drawing/2014/main" id="{5C9D5AB1-8613-4E4B-8493-677604271D09}"/>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3" name="Rectangle 29">
              <a:extLst>
                <a:ext uri="{FF2B5EF4-FFF2-40B4-BE49-F238E27FC236}">
                  <a16:creationId xmlns:a16="http://schemas.microsoft.com/office/drawing/2014/main" id="{5B2B28BF-0C37-4FBE-B7C0-C89DB65D1ED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4" name="Isosceles Triangle 23">
              <a:extLst>
                <a:ext uri="{FF2B5EF4-FFF2-40B4-BE49-F238E27FC236}">
                  <a16:creationId xmlns:a16="http://schemas.microsoft.com/office/drawing/2014/main" id="{788870B6-EDFC-4E72-88F2-3173E23C78BD}"/>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5" name="Isosceles Triangle 24">
              <a:extLst>
                <a:ext uri="{FF2B5EF4-FFF2-40B4-BE49-F238E27FC236}">
                  <a16:creationId xmlns:a16="http://schemas.microsoft.com/office/drawing/2014/main" id="{A79CCB63-9913-45AA-AC08-8B58C562F7A6}"/>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3452" y="2722828"/>
            <a:ext cx="1531719" cy="490149"/>
          </a:xfrm>
          <a:prstGeom prst="rect">
            <a:avLst/>
          </a:prstGeom>
        </p:spPr>
      </p:pic>
      <p:sp>
        <p:nvSpPr>
          <p:cNvPr id="2" name="Title 1"/>
          <p:cNvSpPr>
            <a:spLocks noGrp="1"/>
          </p:cNvSpPr>
          <p:nvPr>
            <p:ph type="title"/>
          </p:nvPr>
        </p:nvSpPr>
        <p:spPr>
          <a:xfrm>
            <a:off x="3575050" y="609600"/>
            <a:ext cx="5473278" cy="1320800"/>
          </a:xfrm>
        </p:spPr>
        <p:txBody>
          <a:bodyPr vert="horz" lIns="91440" tIns="45720" rIns="91440" bIns="45720" rtlCol="0" anchor="t">
            <a:noAutofit/>
          </a:bodyPr>
          <a:lstStyle/>
          <a:p>
            <a:pPr algn="ctr"/>
            <a:r>
              <a:rPr lang="en-US" b="1" dirty="0">
                <a:ln w="22225">
                  <a:solidFill>
                    <a:schemeClr val="accent2"/>
                  </a:solidFill>
                  <a:prstDash val="solid"/>
                </a:ln>
              </a:rPr>
              <a:t>GLOBAL PEACE GAMES</a:t>
            </a:r>
            <a:br>
              <a:rPr lang="en-US" b="1" dirty="0">
                <a:ln w="22225">
                  <a:solidFill>
                    <a:schemeClr val="accent2"/>
                  </a:solidFill>
                  <a:prstDash val="solid"/>
                </a:ln>
              </a:rPr>
            </a:br>
            <a:r>
              <a:rPr lang="en-US" b="1" dirty="0">
                <a:ln w="22225">
                  <a:solidFill>
                    <a:schemeClr val="accent2"/>
                  </a:solidFill>
                  <a:prstDash val="solid"/>
                </a:ln>
              </a:rPr>
              <a:t>2024</a:t>
            </a:r>
            <a:endParaRPr lang="en-US" dirty="0"/>
          </a:p>
        </p:txBody>
      </p:sp>
      <p:sp>
        <p:nvSpPr>
          <p:cNvPr id="3" name="TextBox 2"/>
          <p:cNvSpPr txBox="1"/>
          <p:nvPr/>
        </p:nvSpPr>
        <p:spPr>
          <a:xfrm>
            <a:off x="3643775" y="1762212"/>
            <a:ext cx="4904450" cy="4792957"/>
          </a:xfrm>
          <a:prstGeom prst="rect">
            <a:avLst/>
          </a:prstGeom>
        </p:spPr>
        <p:txBody>
          <a:bodyPr vert="horz" lIns="91440" tIns="45720" rIns="91440" bIns="45720" rtlCol="0">
            <a:normAutofit/>
          </a:bodyPr>
          <a:lstStyle/>
          <a:p>
            <a:pPr marL="285750" indent="-285750" defTabSz="457200">
              <a:lnSpc>
                <a:spcPct val="90000"/>
              </a:lnSpc>
              <a:spcBef>
                <a:spcPts val="1000"/>
              </a:spcBef>
              <a:buClr>
                <a:srgbClr val="5FCBEF"/>
              </a:buClr>
              <a:buSzPct val="80000"/>
              <a:buFont typeface="Wingdings 3" charset="2"/>
              <a:buChar char=""/>
            </a:pPr>
            <a:r>
              <a:rPr lang="en-US" sz="2000" dirty="0">
                <a:solidFill>
                  <a:prstClr val="black">
                    <a:lumMod val="75000"/>
                    <a:lumOff val="25000"/>
                  </a:prstClr>
                </a:solidFill>
                <a:latin typeface="Trebuchet MS" panose="020B0603020202020204"/>
              </a:rPr>
              <a:t>The GPGs is linked to </a:t>
            </a:r>
            <a:r>
              <a:rPr lang="en-US" sz="2000" dirty="0">
                <a:solidFill>
                  <a:prstClr val="black">
                    <a:lumMod val="75000"/>
                    <a:lumOff val="25000"/>
                  </a:prstClr>
                </a:solidFill>
                <a:latin typeface="Trebuchet MS" panose="020B0603020202020204"/>
                <a:hlinkClick r:id="rId3"/>
              </a:rPr>
              <a:t>Peace Fields Projects </a:t>
            </a:r>
            <a:r>
              <a:rPr lang="en-US" sz="2000" dirty="0">
                <a:solidFill>
                  <a:prstClr val="black">
                    <a:lumMod val="75000"/>
                    <a:lumOff val="25000"/>
                  </a:prstClr>
                </a:solidFill>
                <a:latin typeface="Trebuchet MS" panose="020B0603020202020204"/>
              </a:rPr>
              <a:t>which aims to twin school playing fields with Flanders Peace Field.</a:t>
            </a:r>
          </a:p>
          <a:p>
            <a:pPr marL="285750" indent="-285750" defTabSz="457200">
              <a:lnSpc>
                <a:spcPct val="90000"/>
              </a:lnSpc>
              <a:spcBef>
                <a:spcPts val="1000"/>
              </a:spcBef>
              <a:buClr>
                <a:srgbClr val="5FCBEF"/>
              </a:buClr>
              <a:buSzPct val="80000"/>
              <a:buFont typeface="Wingdings 3" charset="2"/>
              <a:buChar char=""/>
            </a:pPr>
            <a:r>
              <a:rPr lang="en-US" sz="2000" dirty="0">
                <a:solidFill>
                  <a:prstClr val="black">
                    <a:lumMod val="75000"/>
                    <a:lumOff val="25000"/>
                  </a:prstClr>
                </a:solidFill>
                <a:latin typeface="Trebuchet MS" panose="020B0603020202020204"/>
              </a:rPr>
              <a:t>The Peace Field Project GPGs is funded by UFEA Foundation for Children and The Children’s Football Alliance. </a:t>
            </a:r>
          </a:p>
          <a:p>
            <a:pPr marL="285750" indent="-285750" defTabSz="457200">
              <a:lnSpc>
                <a:spcPct val="90000"/>
              </a:lnSpc>
              <a:spcBef>
                <a:spcPts val="1000"/>
              </a:spcBef>
              <a:buClr>
                <a:srgbClr val="5FCBEF"/>
              </a:buClr>
              <a:buSzPct val="80000"/>
              <a:buFont typeface="Wingdings 3" charset="2"/>
              <a:buChar char=""/>
            </a:pPr>
            <a:r>
              <a:rPr lang="en-US" sz="2000" dirty="0">
                <a:solidFill>
                  <a:prstClr val="black">
                    <a:lumMod val="75000"/>
                    <a:lumOff val="25000"/>
                  </a:prstClr>
                </a:solidFill>
                <a:latin typeface="Trebuchet MS" panose="020B0603020202020204"/>
              </a:rPr>
              <a:t>Countries taking part: Belgium, Croatia, Northern Ireland, India and Scotland</a:t>
            </a:r>
          </a:p>
          <a:p>
            <a:pPr defTabSz="457200">
              <a:lnSpc>
                <a:spcPct val="90000"/>
              </a:lnSpc>
              <a:spcBef>
                <a:spcPts val="1000"/>
              </a:spcBef>
              <a:buClr>
                <a:srgbClr val="5FCBEF"/>
              </a:buClr>
              <a:buSzPct val="80000"/>
            </a:pPr>
            <a:r>
              <a:rPr lang="en-US" sz="2000" dirty="0">
                <a:solidFill>
                  <a:prstClr val="black">
                    <a:lumMod val="75000"/>
                    <a:lumOff val="25000"/>
                  </a:prstClr>
                </a:solidFill>
                <a:latin typeface="Trebuchet MS" panose="020B0603020202020204"/>
              </a:rPr>
              <a:t>Special guests:</a:t>
            </a:r>
          </a:p>
          <a:p>
            <a:pPr marL="285750" indent="-285750" defTabSz="457200">
              <a:lnSpc>
                <a:spcPct val="90000"/>
              </a:lnSpc>
              <a:spcBef>
                <a:spcPts val="1000"/>
              </a:spcBef>
              <a:buClr>
                <a:srgbClr val="5FCBEF"/>
              </a:buClr>
              <a:buSzPct val="80000"/>
              <a:buFont typeface="Wingdings 3" charset="2"/>
              <a:buChar char=""/>
            </a:pPr>
            <a:r>
              <a:rPr lang="en-US" sz="2000" dirty="0">
                <a:solidFill>
                  <a:prstClr val="black">
                    <a:lumMod val="75000"/>
                    <a:lumOff val="25000"/>
                  </a:prstClr>
                </a:solidFill>
                <a:latin typeface="Trebuchet MS" panose="020B0603020202020204"/>
              </a:rPr>
              <a:t>Bruges FC (Belgium) children.  </a:t>
            </a:r>
          </a:p>
          <a:p>
            <a:pPr defTabSz="457200">
              <a:lnSpc>
                <a:spcPct val="90000"/>
              </a:lnSpc>
              <a:spcBef>
                <a:spcPts val="1000"/>
              </a:spcBef>
              <a:buClr>
                <a:srgbClr val="5FCBEF"/>
              </a:buClr>
              <a:buSzPct val="80000"/>
              <a:buFont typeface="Wingdings 3" charset="2"/>
              <a:buChar char=""/>
            </a:pPr>
            <a:endParaRPr lang="en-US" sz="1500" dirty="0">
              <a:solidFill>
                <a:prstClr val="black">
                  <a:lumMod val="75000"/>
                  <a:lumOff val="25000"/>
                </a:prstClr>
              </a:solidFill>
              <a:latin typeface="Trebuchet MS" panose="020B0603020202020204"/>
            </a:endParaRPr>
          </a:p>
          <a:p>
            <a:pPr defTabSz="457200">
              <a:lnSpc>
                <a:spcPct val="90000"/>
              </a:lnSpc>
              <a:spcBef>
                <a:spcPts val="1000"/>
              </a:spcBef>
              <a:buClr>
                <a:srgbClr val="5FCBEF"/>
              </a:buClr>
              <a:buSzPct val="80000"/>
              <a:buFont typeface="Wingdings 3" charset="2"/>
              <a:buChar char=""/>
            </a:pPr>
            <a:endParaRPr lang="en-US" sz="1500" dirty="0">
              <a:solidFill>
                <a:prstClr val="black">
                  <a:lumMod val="75000"/>
                  <a:lumOff val="25000"/>
                </a:prstClr>
              </a:solidFill>
              <a:latin typeface="Trebuchet MS" panose="020B0603020202020204"/>
            </a:endParaRPr>
          </a:p>
          <a:p>
            <a:pPr defTabSz="457200">
              <a:lnSpc>
                <a:spcPct val="90000"/>
              </a:lnSpc>
              <a:spcBef>
                <a:spcPts val="1000"/>
              </a:spcBef>
              <a:buClr>
                <a:srgbClr val="5FCBEF"/>
              </a:buClr>
              <a:buSzPct val="80000"/>
              <a:buFont typeface="Wingdings 3" charset="2"/>
              <a:buChar char=""/>
            </a:pPr>
            <a:endParaRPr lang="en-US" sz="1500" dirty="0">
              <a:solidFill>
                <a:prstClr val="black">
                  <a:lumMod val="75000"/>
                  <a:lumOff val="25000"/>
                </a:prstClr>
              </a:solidFill>
              <a:latin typeface="Trebuchet MS" panose="020B0603020202020204"/>
            </a:endParaRPr>
          </a:p>
          <a:p>
            <a:pPr marL="285750" indent="-285750" defTabSz="457200">
              <a:lnSpc>
                <a:spcPct val="90000"/>
              </a:lnSpc>
              <a:spcBef>
                <a:spcPts val="1000"/>
              </a:spcBef>
              <a:buClr>
                <a:srgbClr val="5FCBEF"/>
              </a:buClr>
              <a:buSzPct val="80000"/>
              <a:buFont typeface="Wingdings 3" charset="2"/>
              <a:buChar char=""/>
            </a:pPr>
            <a:endParaRPr lang="en-US" sz="1500" dirty="0">
              <a:solidFill>
                <a:prstClr val="black">
                  <a:lumMod val="75000"/>
                  <a:lumOff val="25000"/>
                </a:prstClr>
              </a:solidFill>
              <a:latin typeface="Trebuchet MS" panose="020B0603020202020204"/>
            </a:endParaRPr>
          </a:p>
        </p:txBody>
      </p:sp>
      <p:pic>
        <p:nvPicPr>
          <p:cNvPr id="5" name="Picture 4" descr="A colorful logo with text">
            <a:extLst>
              <a:ext uri="{FF2B5EF4-FFF2-40B4-BE49-F238E27FC236}">
                <a16:creationId xmlns:a16="http://schemas.microsoft.com/office/drawing/2014/main" id="{9449F8A7-FAB3-EB85-0107-026B84FFB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365" y="1730746"/>
            <a:ext cx="1851951" cy="863019"/>
          </a:xfrm>
          <a:prstGeom prst="rect">
            <a:avLst/>
          </a:prstGeom>
        </p:spPr>
      </p:pic>
      <p:pic>
        <p:nvPicPr>
          <p:cNvPr id="7" name="Picture 6" descr="A logo for a children's football">
            <a:extLst>
              <a:ext uri="{FF2B5EF4-FFF2-40B4-BE49-F238E27FC236}">
                <a16:creationId xmlns:a16="http://schemas.microsoft.com/office/drawing/2014/main" id="{1F13C9A7-E752-F35E-9943-C58015AC22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7644" y="738664"/>
            <a:ext cx="1836211" cy="863019"/>
          </a:xfrm>
          <a:prstGeom prst="rect">
            <a:avLst/>
          </a:prstGeom>
        </p:spPr>
      </p:pic>
      <p:pic>
        <p:nvPicPr>
          <p:cNvPr id="12" name="Picture 11" descr="Hands holding a heart and a yellow heart&#10;&#10;Description automatically generated">
            <a:extLst>
              <a:ext uri="{FF2B5EF4-FFF2-40B4-BE49-F238E27FC236}">
                <a16:creationId xmlns:a16="http://schemas.microsoft.com/office/drawing/2014/main" id="{172BFE4C-C7B3-41B5-0524-364CCAE57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1621" y="3450527"/>
            <a:ext cx="1308254" cy="1052736"/>
          </a:xfrm>
          <a:prstGeom prst="rect">
            <a:avLst/>
          </a:prstGeom>
        </p:spPr>
      </p:pic>
      <p:pic>
        <p:nvPicPr>
          <p:cNvPr id="14" name="Picture 13" descr="A logo with a torch and leaves&#10;&#10;Description automatically generated">
            <a:extLst>
              <a:ext uri="{FF2B5EF4-FFF2-40B4-BE49-F238E27FC236}">
                <a16:creationId xmlns:a16="http://schemas.microsoft.com/office/drawing/2014/main" id="{454A9C55-7F01-7964-314B-B1ADAE872A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6948" y="4940019"/>
            <a:ext cx="1497601" cy="1412776"/>
          </a:xfrm>
          <a:prstGeom prst="rect">
            <a:avLst/>
          </a:prstGeom>
        </p:spPr>
      </p:pic>
      <p:pic>
        <p:nvPicPr>
          <p:cNvPr id="29" name="Picture 28" descr="A logo with a football ball in a circle&#10;&#10;Description automatically generated">
            <a:extLst>
              <a:ext uri="{FF2B5EF4-FFF2-40B4-BE49-F238E27FC236}">
                <a16:creationId xmlns:a16="http://schemas.microsoft.com/office/drawing/2014/main" id="{4A6B4C09-C949-7C08-03C4-E24C092E88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7402" y="710088"/>
            <a:ext cx="1318883" cy="1134737"/>
          </a:xfrm>
          <a:prstGeom prst="rect">
            <a:avLst/>
          </a:prstGeom>
        </p:spPr>
      </p:pic>
      <p:pic>
        <p:nvPicPr>
          <p:cNvPr id="1026" name="Picture 2">
            <a:extLst>
              <a:ext uri="{FF2B5EF4-FFF2-40B4-BE49-F238E27FC236}">
                <a16:creationId xmlns:a16="http://schemas.microsoft.com/office/drawing/2014/main" id="{EA37416F-6D5E-47AD-353A-70C41FAF04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1674" y="2405276"/>
            <a:ext cx="1714834" cy="3660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D6F394C-3152-3701-CEF0-D1BBD9B32C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89580" y="3176587"/>
            <a:ext cx="1201798" cy="11841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E72B07B-D5BC-8904-F2DC-E136C79543B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85925" y="4865589"/>
            <a:ext cx="1305702" cy="168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80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5CCA7E-B1CF-4579-B148-F4963B532B94}"/>
              </a:ext>
            </a:extLst>
          </p:cNvPr>
          <p:cNvSpPr>
            <a:spLocks noGrp="1"/>
          </p:cNvSpPr>
          <p:nvPr>
            <p:ph type="title"/>
          </p:nvPr>
        </p:nvSpPr>
        <p:spPr/>
        <p:txBody>
          <a:bodyPr/>
          <a:lstStyle/>
          <a:p>
            <a:r>
              <a:rPr lang="nl-BE" dirty="0"/>
              <a:t>Inbreng Groep INTRO</a:t>
            </a:r>
          </a:p>
        </p:txBody>
      </p:sp>
      <p:sp>
        <p:nvSpPr>
          <p:cNvPr id="3" name="Tijdelijke aanduiding voor inhoud 2">
            <a:extLst>
              <a:ext uri="{FF2B5EF4-FFF2-40B4-BE49-F238E27FC236}">
                <a16:creationId xmlns:a16="http://schemas.microsoft.com/office/drawing/2014/main" id="{600A0816-AA2B-497F-8AA5-760296795B4C}"/>
              </a:ext>
            </a:extLst>
          </p:cNvPr>
          <p:cNvSpPr>
            <a:spLocks noGrp="1"/>
          </p:cNvSpPr>
          <p:nvPr>
            <p:ph idx="1"/>
          </p:nvPr>
        </p:nvSpPr>
        <p:spPr>
          <a:xfrm>
            <a:off x="371061" y="1791711"/>
            <a:ext cx="6016488" cy="2815921"/>
          </a:xfrm>
        </p:spPr>
        <p:txBody>
          <a:bodyPr>
            <a:normAutofit/>
          </a:bodyPr>
          <a:lstStyle/>
          <a:p>
            <a:r>
              <a:rPr lang="nl-BE" sz="2000" dirty="0">
                <a:latin typeface="+mj-lt"/>
              </a:rPr>
              <a:t>20 deelnemers uit vrijetijdswerkingen Vlaanderen / BXL</a:t>
            </a:r>
          </a:p>
          <a:p>
            <a:r>
              <a:rPr lang="nl-BE" sz="2000" dirty="0">
                <a:latin typeface="+mj-lt"/>
              </a:rPr>
              <a:t>Focus op ex-OKAN jongeren =&gt; meerwaarde in programma</a:t>
            </a:r>
          </a:p>
          <a:p>
            <a:r>
              <a:rPr lang="nl-BE" sz="2000" dirty="0">
                <a:latin typeface="+mj-lt"/>
              </a:rPr>
              <a:t>4 professionele jeugdwerkers + 1 vrijwilliger</a:t>
            </a:r>
          </a:p>
          <a:p>
            <a:r>
              <a:rPr lang="nl-BE" sz="2000" dirty="0">
                <a:latin typeface="+mj-lt"/>
              </a:rPr>
              <a:t>Actieve rol in voorbereiding programma</a:t>
            </a:r>
          </a:p>
          <a:p>
            <a:pPr marL="0" indent="0">
              <a:buNone/>
            </a:pPr>
            <a:endParaRPr lang="nl-BE" dirty="0"/>
          </a:p>
        </p:txBody>
      </p:sp>
      <p:pic>
        <p:nvPicPr>
          <p:cNvPr id="5" name="Afbeelding 4">
            <a:extLst>
              <a:ext uri="{FF2B5EF4-FFF2-40B4-BE49-F238E27FC236}">
                <a16:creationId xmlns:a16="http://schemas.microsoft.com/office/drawing/2014/main" id="{C8EB841B-6DEB-4E5A-AACF-4E142A99AC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3059" y="1364566"/>
            <a:ext cx="5598941" cy="4199206"/>
          </a:xfrm>
          <a:prstGeom prst="rect">
            <a:avLst/>
          </a:prstGeom>
        </p:spPr>
      </p:pic>
      <p:pic>
        <p:nvPicPr>
          <p:cNvPr id="6" name="Afbeelding 5">
            <a:extLst>
              <a:ext uri="{FF2B5EF4-FFF2-40B4-BE49-F238E27FC236}">
                <a16:creationId xmlns:a16="http://schemas.microsoft.com/office/drawing/2014/main" id="{00FBA31B-DB79-4E92-A433-E9DA194CB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181967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057000" y="285069"/>
            <a:ext cx="7849245" cy="647601"/>
          </a:xfrm>
        </p:spPr>
        <p:txBody>
          <a:bodyPr>
            <a:normAutofit fontScale="90000"/>
          </a:bodyPr>
          <a:lstStyle/>
          <a:p>
            <a:pPr eaLnBrk="1" hangingPunct="1"/>
            <a:r>
              <a:rPr lang="en-US" sz="6600" b="1" dirty="0">
                <a:ln w="22225">
                  <a:solidFill>
                    <a:schemeClr val="accent2"/>
                  </a:solidFill>
                  <a:prstDash val="solid"/>
                </a:ln>
                <a:solidFill>
                  <a:schemeClr val="accent2">
                    <a:lumMod val="40000"/>
                    <a:lumOff val="60000"/>
                  </a:schemeClr>
                </a:solidFill>
              </a:rPr>
              <a:t>Peace Education</a:t>
            </a:r>
            <a:endParaRPr lang="en-GB" sz="2800" dirty="0"/>
          </a:p>
        </p:txBody>
      </p:sp>
      <p:sp>
        <p:nvSpPr>
          <p:cNvPr id="16386" name="Text Box 10"/>
          <p:cNvSpPr txBox="1">
            <a:spLocks noChangeArrowheads="1"/>
          </p:cNvSpPr>
          <p:nvPr/>
        </p:nvSpPr>
        <p:spPr bwMode="auto">
          <a:xfrm>
            <a:off x="3719513" y="2133601"/>
            <a:ext cx="5275262" cy="366713"/>
          </a:xfrm>
          <a:prstGeom prst="rect">
            <a:avLst/>
          </a:prstGeom>
          <a:noFill/>
          <a:ln w="9525">
            <a:noFill/>
            <a:miter lim="800000"/>
            <a:headEnd/>
            <a:tailEnd/>
          </a:ln>
        </p:spPr>
        <p:txBody>
          <a:bodyPr>
            <a:spAutoFit/>
          </a:bodyPr>
          <a:lstStyle/>
          <a:p>
            <a:pPr defTabSz="457200"/>
            <a:endParaRPr lang="en-GB">
              <a:solidFill>
                <a:prstClr val="black"/>
              </a:solidFill>
              <a:latin typeface="Trebuchet MS" panose="020B0603020202020204"/>
            </a:endParaRPr>
          </a:p>
        </p:txBody>
      </p:sp>
      <p:sp>
        <p:nvSpPr>
          <p:cNvPr id="16387" name="Text Box 14"/>
          <p:cNvSpPr txBox="1">
            <a:spLocks noChangeArrowheads="1"/>
          </p:cNvSpPr>
          <p:nvPr/>
        </p:nvSpPr>
        <p:spPr bwMode="auto">
          <a:xfrm>
            <a:off x="2063751" y="1560960"/>
            <a:ext cx="4968875" cy="2031325"/>
          </a:xfrm>
          <a:prstGeom prst="rect">
            <a:avLst/>
          </a:prstGeom>
          <a:noFill/>
          <a:ln w="9525">
            <a:noFill/>
            <a:miter lim="800000"/>
            <a:headEnd/>
            <a:tailEnd/>
          </a:ln>
        </p:spPr>
        <p:txBody>
          <a:bodyPr>
            <a:spAutoFit/>
          </a:bodyPr>
          <a:lstStyle/>
          <a:p>
            <a:pPr algn="just" defTabSz="457200"/>
            <a:r>
              <a:rPr lang="en-US" b="1" dirty="0">
                <a:solidFill>
                  <a:prstClr val="black"/>
                </a:solidFill>
                <a:latin typeface="Trebuchet MS" panose="020B0603020202020204"/>
              </a:rPr>
              <a:t>To commemorate the all wars and celebrate peace; The Global Peace Games (GPGs) brings young people together in a cultural exchange of learning. It enables young people to  explore the role of play and sport; at home, in the community and in different countries; our global village. </a:t>
            </a:r>
            <a:endParaRPr lang="en-GB" b="1" dirty="0">
              <a:solidFill>
                <a:prstClr val="black"/>
              </a:solidFill>
              <a:latin typeface="Trebuchet MS" panose="020B0603020202020204"/>
            </a:endParaRPr>
          </a:p>
        </p:txBody>
      </p:sp>
      <p:pic>
        <p:nvPicPr>
          <p:cNvPr id="16388" name="Picture 15" descr="2534 Cross marking the Christmas Truce Field"/>
          <p:cNvPicPr>
            <a:picLocks noChangeAspect="1" noChangeArrowheads="1"/>
          </p:cNvPicPr>
          <p:nvPr/>
        </p:nvPicPr>
        <p:blipFill>
          <a:blip r:embed="rId2"/>
          <a:srcRect/>
          <a:stretch>
            <a:fillRect/>
          </a:stretch>
        </p:blipFill>
        <p:spPr bwMode="auto">
          <a:xfrm>
            <a:off x="7241829" y="2418868"/>
            <a:ext cx="1768093" cy="2448744"/>
          </a:xfrm>
          <a:prstGeom prst="rect">
            <a:avLst/>
          </a:prstGeom>
          <a:noFill/>
          <a:ln w="9525">
            <a:noFill/>
            <a:miter lim="800000"/>
            <a:headEnd/>
            <a:tailEnd/>
          </a:ln>
        </p:spPr>
      </p:pic>
      <p:sp>
        <p:nvSpPr>
          <p:cNvPr id="16389" name="Text Box 16"/>
          <p:cNvSpPr txBox="1">
            <a:spLocks noChangeArrowheads="1"/>
          </p:cNvSpPr>
          <p:nvPr/>
        </p:nvSpPr>
        <p:spPr bwMode="auto">
          <a:xfrm>
            <a:off x="7241828" y="5035987"/>
            <a:ext cx="2520900" cy="276999"/>
          </a:xfrm>
          <a:prstGeom prst="rect">
            <a:avLst/>
          </a:prstGeom>
          <a:noFill/>
          <a:ln w="9525">
            <a:noFill/>
            <a:miter lim="800000"/>
            <a:headEnd/>
            <a:tailEnd/>
          </a:ln>
        </p:spPr>
        <p:txBody>
          <a:bodyPr wrap="square">
            <a:spAutoFit/>
          </a:bodyPr>
          <a:lstStyle/>
          <a:p>
            <a:pPr defTabSz="457200"/>
            <a:r>
              <a:rPr lang="en-GB" sz="1200" dirty="0">
                <a:solidFill>
                  <a:prstClr val="black"/>
                </a:solidFill>
                <a:latin typeface="Trebuchet MS" panose="020B0603020202020204"/>
              </a:rPr>
              <a:t>FLANDERS PEACE FIELD</a:t>
            </a:r>
          </a:p>
        </p:txBody>
      </p:sp>
      <p:sp>
        <p:nvSpPr>
          <p:cNvPr id="16390" name="Text Box 8"/>
          <p:cNvSpPr txBox="1">
            <a:spLocks noChangeArrowheads="1"/>
          </p:cNvSpPr>
          <p:nvPr/>
        </p:nvSpPr>
        <p:spPr bwMode="auto">
          <a:xfrm>
            <a:off x="1992313" y="3739325"/>
            <a:ext cx="5040313" cy="1754326"/>
          </a:xfrm>
          <a:prstGeom prst="rect">
            <a:avLst/>
          </a:prstGeom>
          <a:noFill/>
          <a:ln w="9525">
            <a:noFill/>
            <a:miter lim="800000"/>
            <a:headEnd/>
            <a:tailEnd/>
          </a:ln>
        </p:spPr>
        <p:txBody>
          <a:bodyPr>
            <a:spAutoFit/>
          </a:bodyPr>
          <a:lstStyle/>
          <a:p>
            <a:pPr algn="just" defTabSz="457200"/>
            <a:r>
              <a:rPr lang="en-US" b="1" dirty="0">
                <a:solidFill>
                  <a:prstClr val="black"/>
                </a:solidFill>
                <a:latin typeface="Trebuchet MS" panose="020B0603020202020204"/>
              </a:rPr>
              <a:t>An integral aspect to the GPGs will help contextualise young  people’s perception of war.  It will record their experiences and opinions, which they feel are relevant today - for future generations. </a:t>
            </a:r>
          </a:p>
          <a:p>
            <a:pPr defTabSz="457200"/>
            <a:endParaRPr lang="en-GB" dirty="0">
              <a:solidFill>
                <a:prstClr val="black"/>
              </a:solidFill>
              <a:latin typeface="Trebuchet MS" panose="020B0603020202020204"/>
            </a:endParaRPr>
          </a:p>
        </p:txBody>
      </p:sp>
      <p:pic>
        <p:nvPicPr>
          <p:cNvPr id="3" name="Picture 2" descr="A picture containing clipart&#10;&#10;Description generated with high confidence">
            <a:extLst>
              <a:ext uri="{FF2B5EF4-FFF2-40B4-BE49-F238E27FC236}">
                <a16:creationId xmlns:a16="http://schemas.microsoft.com/office/drawing/2014/main" id="{B2F85680-3FDD-4E3D-9A64-BD70C5CC1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769" y="5640693"/>
            <a:ext cx="1655763" cy="1004496"/>
          </a:xfrm>
          <a:prstGeom prst="rect">
            <a:avLst/>
          </a:prstGeom>
        </p:spPr>
      </p:pic>
      <p:pic>
        <p:nvPicPr>
          <p:cNvPr id="2" name="Picture 1">
            <a:extLst>
              <a:ext uri="{FF2B5EF4-FFF2-40B4-BE49-F238E27FC236}">
                <a16:creationId xmlns:a16="http://schemas.microsoft.com/office/drawing/2014/main" id="{E05543D3-CF32-FD53-B7E7-8A881202BAC0}"/>
              </a:ext>
            </a:extLst>
          </p:cNvPr>
          <p:cNvPicPr>
            <a:picLocks noChangeAspect="1"/>
          </p:cNvPicPr>
          <p:nvPr/>
        </p:nvPicPr>
        <p:blipFill>
          <a:blip r:embed="rId4"/>
          <a:stretch>
            <a:fillRect/>
          </a:stretch>
        </p:blipFill>
        <p:spPr>
          <a:xfrm>
            <a:off x="5879976" y="5640692"/>
            <a:ext cx="2088232" cy="100449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C63E52-4F07-40A5-9274-0E3BEDAFAC03}"/>
              </a:ext>
            </a:extLst>
          </p:cNvPr>
          <p:cNvSpPr>
            <a:spLocks noGrp="1"/>
          </p:cNvSpPr>
          <p:nvPr>
            <p:ph type="title"/>
          </p:nvPr>
        </p:nvSpPr>
        <p:spPr/>
        <p:txBody>
          <a:bodyPr/>
          <a:lstStyle/>
          <a:p>
            <a:r>
              <a:rPr lang="nl-BE" dirty="0"/>
              <a:t>Impact</a:t>
            </a:r>
          </a:p>
        </p:txBody>
      </p:sp>
      <p:sp>
        <p:nvSpPr>
          <p:cNvPr id="3" name="Tijdelijke aanduiding voor inhoud 2">
            <a:extLst>
              <a:ext uri="{FF2B5EF4-FFF2-40B4-BE49-F238E27FC236}">
                <a16:creationId xmlns:a16="http://schemas.microsoft.com/office/drawing/2014/main" id="{E188E06D-B5A7-4D80-BA08-3B0CF3F2FF2B}"/>
              </a:ext>
            </a:extLst>
          </p:cNvPr>
          <p:cNvSpPr>
            <a:spLocks noGrp="1"/>
          </p:cNvSpPr>
          <p:nvPr>
            <p:ph idx="1"/>
          </p:nvPr>
        </p:nvSpPr>
        <p:spPr>
          <a:xfrm>
            <a:off x="136578" y="1815158"/>
            <a:ext cx="5098031" cy="2815921"/>
          </a:xfrm>
        </p:spPr>
        <p:txBody>
          <a:bodyPr>
            <a:normAutofit fontScale="92500"/>
          </a:bodyPr>
          <a:lstStyle/>
          <a:p>
            <a:r>
              <a:rPr lang="nl-BE" sz="1800" dirty="0">
                <a:latin typeface="+mj-lt"/>
              </a:rPr>
              <a:t>Deelnemers gaan naar huis als </a:t>
            </a:r>
            <a:r>
              <a:rPr lang="nl-BE" sz="1800" b="1" dirty="0">
                <a:latin typeface="+mj-lt"/>
              </a:rPr>
              <a:t>‘</a:t>
            </a:r>
            <a:r>
              <a:rPr lang="nl-BE" sz="1800" b="1" dirty="0" err="1">
                <a:latin typeface="+mj-lt"/>
              </a:rPr>
              <a:t>peace</a:t>
            </a:r>
            <a:r>
              <a:rPr lang="nl-BE" sz="1800" b="1" dirty="0">
                <a:latin typeface="+mj-lt"/>
              </a:rPr>
              <a:t> </a:t>
            </a:r>
            <a:r>
              <a:rPr lang="nl-BE" sz="1800" b="1" dirty="0" err="1">
                <a:latin typeface="+mj-lt"/>
              </a:rPr>
              <a:t>ambassadors</a:t>
            </a:r>
            <a:r>
              <a:rPr lang="nl-BE" sz="1800" dirty="0">
                <a:latin typeface="+mj-lt"/>
              </a:rPr>
              <a:t>’ -&gt; lokale impact op school, thuis, …</a:t>
            </a:r>
          </a:p>
          <a:p>
            <a:r>
              <a:rPr lang="nl-BE" sz="1800" dirty="0">
                <a:latin typeface="+mj-lt"/>
              </a:rPr>
              <a:t>Jongeren ervaren </a:t>
            </a:r>
            <a:r>
              <a:rPr lang="nl-BE" sz="1800" b="1" dirty="0">
                <a:latin typeface="+mj-lt"/>
              </a:rPr>
              <a:t>kracht van diversiteit </a:t>
            </a:r>
            <a:r>
              <a:rPr lang="nl-BE" sz="1800" dirty="0">
                <a:latin typeface="+mj-lt"/>
              </a:rPr>
              <a:t>en </a:t>
            </a:r>
            <a:r>
              <a:rPr lang="nl-BE" sz="1800" dirty="0" err="1">
                <a:latin typeface="+mj-lt"/>
              </a:rPr>
              <a:t>interculturaliteit</a:t>
            </a:r>
            <a:r>
              <a:rPr lang="nl-BE" sz="1800" dirty="0">
                <a:latin typeface="+mj-lt"/>
              </a:rPr>
              <a:t> -&gt; positieve identiteitsontwikkeling</a:t>
            </a:r>
          </a:p>
          <a:p>
            <a:r>
              <a:rPr lang="nl-BE" sz="1800" dirty="0">
                <a:latin typeface="+mj-lt"/>
              </a:rPr>
              <a:t>Deelnemers leren </a:t>
            </a:r>
            <a:r>
              <a:rPr lang="nl-BE" sz="1800" b="1" dirty="0">
                <a:latin typeface="+mj-lt"/>
              </a:rPr>
              <a:t>historische plaatsen </a:t>
            </a:r>
            <a:r>
              <a:rPr lang="nl-BE" sz="1800" dirty="0">
                <a:latin typeface="+mj-lt"/>
              </a:rPr>
              <a:t>in Vlaanderen kennen en delen onze geschiedenis -&gt; integratie</a:t>
            </a:r>
          </a:p>
          <a:p>
            <a:r>
              <a:rPr lang="nl-BE" sz="1800" dirty="0">
                <a:latin typeface="+mj-lt"/>
              </a:rPr>
              <a:t>Zeer sterke en veelzijdige partnerschap (4</a:t>
            </a:r>
            <a:r>
              <a:rPr lang="nl-BE" sz="1800" baseline="30000" dirty="0">
                <a:latin typeface="+mj-lt"/>
              </a:rPr>
              <a:t>de</a:t>
            </a:r>
            <a:r>
              <a:rPr lang="nl-BE" sz="1800" dirty="0">
                <a:latin typeface="+mj-lt"/>
              </a:rPr>
              <a:t> editie) met partners </a:t>
            </a:r>
            <a:r>
              <a:rPr lang="nl-BE" sz="1800" b="1" dirty="0">
                <a:latin typeface="+mj-lt"/>
              </a:rPr>
              <a:t>CFA</a:t>
            </a:r>
            <a:r>
              <a:rPr lang="nl-BE" sz="1800" dirty="0">
                <a:latin typeface="+mj-lt"/>
              </a:rPr>
              <a:t>, </a:t>
            </a:r>
            <a:r>
              <a:rPr lang="nl-BE" sz="1800" b="1" dirty="0">
                <a:latin typeface="+mj-lt"/>
              </a:rPr>
              <a:t>Peace</a:t>
            </a:r>
            <a:r>
              <a:rPr lang="nl-BE" sz="1800" dirty="0">
                <a:latin typeface="+mj-lt"/>
              </a:rPr>
              <a:t> </a:t>
            </a:r>
            <a:r>
              <a:rPr lang="nl-BE" sz="1800" b="1" dirty="0">
                <a:latin typeface="+mj-lt"/>
              </a:rPr>
              <a:t>Village</a:t>
            </a:r>
            <a:r>
              <a:rPr lang="nl-BE" sz="1800" dirty="0">
                <a:latin typeface="+mj-lt"/>
              </a:rPr>
              <a:t> en </a:t>
            </a:r>
            <a:r>
              <a:rPr lang="nl-BE" sz="1800" b="1" dirty="0">
                <a:latin typeface="+mj-lt"/>
              </a:rPr>
              <a:t>Groep INTRO</a:t>
            </a:r>
            <a:r>
              <a:rPr lang="nl-BE" sz="1800" dirty="0">
                <a:latin typeface="+mj-lt"/>
              </a:rPr>
              <a:t>. -&gt; ‘best </a:t>
            </a:r>
            <a:r>
              <a:rPr lang="nl-BE" sz="1800" dirty="0" err="1">
                <a:latin typeface="+mj-lt"/>
              </a:rPr>
              <a:t>practice</a:t>
            </a:r>
            <a:r>
              <a:rPr lang="nl-BE" sz="1800" dirty="0">
                <a:latin typeface="+mj-lt"/>
              </a:rPr>
              <a:t>’ internationaal samenwerking</a:t>
            </a:r>
          </a:p>
          <a:p>
            <a:endParaRPr lang="nl-BE" dirty="0"/>
          </a:p>
        </p:txBody>
      </p:sp>
      <p:pic>
        <p:nvPicPr>
          <p:cNvPr id="5" name="Afbeelding 4">
            <a:extLst>
              <a:ext uri="{FF2B5EF4-FFF2-40B4-BE49-F238E27FC236}">
                <a16:creationId xmlns:a16="http://schemas.microsoft.com/office/drawing/2014/main" id="{AB119445-7356-4CD8-A7F5-9A01C479B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174" y="1498977"/>
            <a:ext cx="6559826" cy="4113011"/>
          </a:xfrm>
          <a:prstGeom prst="rect">
            <a:avLst/>
          </a:prstGeom>
        </p:spPr>
      </p:pic>
      <p:pic>
        <p:nvPicPr>
          <p:cNvPr id="6" name="Afbeelding 5">
            <a:extLst>
              <a:ext uri="{FF2B5EF4-FFF2-40B4-BE49-F238E27FC236}">
                <a16:creationId xmlns:a16="http://schemas.microsoft.com/office/drawing/2014/main" id="{25CE770F-FC9F-4464-916C-2CB81DE5AF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242612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057000" y="285069"/>
            <a:ext cx="7849245" cy="647601"/>
          </a:xfrm>
        </p:spPr>
        <p:txBody>
          <a:bodyPr>
            <a:normAutofit fontScale="90000"/>
          </a:bodyPr>
          <a:lstStyle/>
          <a:p>
            <a:pPr eaLnBrk="1" hangingPunct="1"/>
            <a:r>
              <a:rPr lang="en-US" sz="6600" b="1" dirty="0">
                <a:ln w="22225">
                  <a:solidFill>
                    <a:schemeClr val="accent2"/>
                  </a:solidFill>
                  <a:prstDash val="solid"/>
                </a:ln>
                <a:solidFill>
                  <a:schemeClr val="accent2">
                    <a:lumMod val="40000"/>
                    <a:lumOff val="60000"/>
                  </a:schemeClr>
                </a:solidFill>
              </a:rPr>
              <a:t>Peace Ambassadors</a:t>
            </a:r>
            <a:endParaRPr lang="en-GB" sz="2800" dirty="0"/>
          </a:p>
        </p:txBody>
      </p:sp>
      <p:sp>
        <p:nvSpPr>
          <p:cNvPr id="16386" name="Text Box 10"/>
          <p:cNvSpPr txBox="1">
            <a:spLocks noChangeArrowheads="1"/>
          </p:cNvSpPr>
          <p:nvPr/>
        </p:nvSpPr>
        <p:spPr bwMode="auto">
          <a:xfrm>
            <a:off x="3719513" y="2133601"/>
            <a:ext cx="5275262" cy="366713"/>
          </a:xfrm>
          <a:prstGeom prst="rect">
            <a:avLst/>
          </a:prstGeom>
          <a:noFill/>
          <a:ln w="9525">
            <a:noFill/>
            <a:miter lim="800000"/>
            <a:headEnd/>
            <a:tailEnd/>
          </a:ln>
        </p:spPr>
        <p:txBody>
          <a:bodyPr>
            <a:spAutoFit/>
          </a:bodyPr>
          <a:lstStyle/>
          <a:p>
            <a:pPr defTabSz="457200"/>
            <a:endParaRPr lang="en-GB">
              <a:solidFill>
                <a:prstClr val="black"/>
              </a:solidFill>
              <a:latin typeface="Trebuchet MS" panose="020B0603020202020204"/>
            </a:endParaRPr>
          </a:p>
        </p:txBody>
      </p:sp>
      <p:sp>
        <p:nvSpPr>
          <p:cNvPr id="16387" name="Text Box 14"/>
          <p:cNvSpPr txBox="1">
            <a:spLocks noChangeArrowheads="1"/>
          </p:cNvSpPr>
          <p:nvPr/>
        </p:nvSpPr>
        <p:spPr bwMode="auto">
          <a:xfrm>
            <a:off x="2056999" y="1233556"/>
            <a:ext cx="6696546" cy="1938992"/>
          </a:xfrm>
          <a:prstGeom prst="rect">
            <a:avLst/>
          </a:prstGeom>
          <a:noFill/>
          <a:ln w="9525">
            <a:noFill/>
            <a:miter lim="800000"/>
            <a:headEnd/>
            <a:tailEnd/>
          </a:ln>
        </p:spPr>
        <p:txBody>
          <a:bodyPr wrap="square">
            <a:spAutoFit/>
          </a:bodyPr>
          <a:lstStyle/>
          <a:p>
            <a:pPr algn="just" defTabSz="457200"/>
            <a:r>
              <a:rPr lang="en-US" b="1" dirty="0">
                <a:solidFill>
                  <a:prstClr val="black"/>
                </a:solidFill>
                <a:latin typeface="Trebuchet MS" panose="020B0603020202020204"/>
              </a:rPr>
              <a:t>The Global Peace Games (GPGs) will create Peace Ambassadors for the future.  Each participant will be expected to pledge a commitment to Peace and lobby their SCHOOL to host a peace event annually on the United Nations’ International Day of Peace, 21</a:t>
            </a:r>
            <a:r>
              <a:rPr lang="en-US" b="1" baseline="30000" dirty="0">
                <a:solidFill>
                  <a:prstClr val="black"/>
                </a:solidFill>
                <a:latin typeface="Trebuchet MS" panose="020B0603020202020204"/>
              </a:rPr>
              <a:t>st</a:t>
            </a:r>
            <a:r>
              <a:rPr lang="en-US" b="1" dirty="0">
                <a:solidFill>
                  <a:prstClr val="black"/>
                </a:solidFill>
                <a:latin typeface="Trebuchet MS" panose="020B0603020202020204"/>
              </a:rPr>
              <a:t> September or an annual date relevant to the community.   </a:t>
            </a:r>
            <a:r>
              <a:rPr lang="en-US" sz="1200" dirty="0">
                <a:solidFill>
                  <a:prstClr val="black"/>
                </a:solidFill>
                <a:latin typeface="Trebuchet MS" panose="020B0603020202020204"/>
              </a:rPr>
              <a:t>(Details will be provided on the course).</a:t>
            </a:r>
            <a:endParaRPr lang="en-GB" sz="1200" dirty="0">
              <a:solidFill>
                <a:prstClr val="black"/>
              </a:solidFill>
              <a:latin typeface="Trebuchet MS" panose="020B0603020202020204"/>
            </a:endParaRPr>
          </a:p>
        </p:txBody>
      </p:sp>
      <p:sp>
        <p:nvSpPr>
          <p:cNvPr id="16390" name="Text Box 8"/>
          <p:cNvSpPr txBox="1">
            <a:spLocks noChangeArrowheads="1"/>
          </p:cNvSpPr>
          <p:nvPr/>
        </p:nvSpPr>
        <p:spPr bwMode="auto">
          <a:xfrm>
            <a:off x="2057000" y="3158306"/>
            <a:ext cx="6696545" cy="2031325"/>
          </a:xfrm>
          <a:prstGeom prst="rect">
            <a:avLst/>
          </a:prstGeom>
          <a:noFill/>
          <a:ln w="9525">
            <a:noFill/>
            <a:miter lim="800000"/>
            <a:headEnd/>
            <a:tailEnd/>
          </a:ln>
        </p:spPr>
        <p:txBody>
          <a:bodyPr wrap="square">
            <a:spAutoFit/>
          </a:bodyPr>
          <a:lstStyle/>
          <a:p>
            <a:pPr algn="just" defTabSz="457200"/>
            <a:r>
              <a:rPr lang="en-US" b="1" dirty="0">
                <a:solidFill>
                  <a:prstClr val="black"/>
                </a:solidFill>
                <a:latin typeface="Trebuchet MS" panose="020B0603020202020204"/>
              </a:rPr>
              <a:t>Each participant will receive a unique commemorative medal and a Peace Ambassador Certificate in recognition of their contribution to the GPGs.  The certificate is an important contributory factor to your Curriculum Vitae and can be used in gaining further education places and employment vacancies</a:t>
            </a:r>
          </a:p>
          <a:p>
            <a:pPr defTabSz="457200"/>
            <a:endParaRPr lang="en-GB" dirty="0">
              <a:solidFill>
                <a:prstClr val="black"/>
              </a:solidFill>
              <a:latin typeface="Trebuchet MS" panose="020B0603020202020204"/>
            </a:endParaRPr>
          </a:p>
        </p:txBody>
      </p:sp>
      <p:pic>
        <p:nvPicPr>
          <p:cNvPr id="3" name="Picture 2" descr="A picture containing clipart&#10;&#10;Description generated with high confidence">
            <a:extLst>
              <a:ext uri="{FF2B5EF4-FFF2-40B4-BE49-F238E27FC236}">
                <a16:creationId xmlns:a16="http://schemas.microsoft.com/office/drawing/2014/main" id="{B2F85680-3FDD-4E3D-9A64-BD70C5CC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769" y="5640693"/>
            <a:ext cx="1655763" cy="1004496"/>
          </a:xfrm>
          <a:prstGeom prst="rect">
            <a:avLst/>
          </a:prstGeom>
        </p:spPr>
      </p:pic>
      <p:pic>
        <p:nvPicPr>
          <p:cNvPr id="4" name="Picture 3" descr="A group of boys playing with a ball">
            <a:extLst>
              <a:ext uri="{FF2B5EF4-FFF2-40B4-BE49-F238E27FC236}">
                <a16:creationId xmlns:a16="http://schemas.microsoft.com/office/drawing/2014/main" id="{A2BEE06D-FDE5-EE27-5EF0-153BE3B55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271" y="4863993"/>
            <a:ext cx="2394719" cy="1781196"/>
          </a:xfrm>
          <a:prstGeom prst="rect">
            <a:avLst/>
          </a:prstGeom>
        </p:spPr>
      </p:pic>
    </p:spTree>
    <p:extLst>
      <p:ext uri="{BB962C8B-B14F-4D97-AF65-F5344CB8AC3E}">
        <p14:creationId xmlns:p14="http://schemas.microsoft.com/office/powerpoint/2010/main" val="427112920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otalTime>166</TotalTime>
  <Words>1397</Words>
  <Application>Microsoft Office PowerPoint</Application>
  <PresentationFormat>Widescreen</PresentationFormat>
  <Paragraphs>168</Paragraphs>
  <Slides>25</Slides>
  <Notes>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4" baseType="lpstr">
      <vt:lpstr>Arial</vt:lpstr>
      <vt:lpstr>Calibri</vt:lpstr>
      <vt:lpstr>Calibri Light</vt:lpstr>
      <vt:lpstr>Times New Roman</vt:lpstr>
      <vt:lpstr>Trebuchet MS</vt:lpstr>
      <vt:lpstr>Wingdings 3</vt:lpstr>
      <vt:lpstr>Kantoorthema</vt:lpstr>
      <vt:lpstr>Facet</vt:lpstr>
      <vt:lpstr>Acrobat Document</vt:lpstr>
      <vt:lpstr>Voorstelling Global Peace Games</vt:lpstr>
      <vt:lpstr>Project in het kort:</vt:lpstr>
      <vt:lpstr>Project in het kort:</vt:lpstr>
      <vt:lpstr>Programma inhoudelijk</vt:lpstr>
      <vt:lpstr>GLOBAL PEACE GAMES 2024</vt:lpstr>
      <vt:lpstr>Inbreng Groep INTRO</vt:lpstr>
      <vt:lpstr>Peace Education</vt:lpstr>
      <vt:lpstr>Impact</vt:lpstr>
      <vt:lpstr>Peace Ambassadors</vt:lpstr>
      <vt:lpstr>PowerPoint Presentation</vt:lpstr>
      <vt:lpstr>A CROSS- CURRICULAR PEACE EDUCATION PROGRAMME THROUGH PLAY</vt:lpstr>
      <vt:lpstr>PowerPoint Presentation</vt:lpstr>
      <vt:lpstr>EVENT DATES</vt:lpstr>
      <vt:lpstr>PowerPoint Presentation</vt:lpstr>
      <vt:lpstr>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Peace Games</dc:title>
  <dc:creator>Jan Langeraert</dc:creator>
  <cp:lastModifiedBy>Ernie Brennan</cp:lastModifiedBy>
  <cp:revision>18</cp:revision>
  <dcterms:created xsi:type="dcterms:W3CDTF">2020-03-05T08:23:50Z</dcterms:created>
  <dcterms:modified xsi:type="dcterms:W3CDTF">2024-04-18T10:47:55Z</dcterms:modified>
</cp:coreProperties>
</file>