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18"/>
  </p:notesMasterIdLst>
  <p:handoutMasterIdLst>
    <p:handoutMasterId r:id="rId19"/>
  </p:handoutMasterIdLst>
  <p:sldIdLst>
    <p:sldId id="265" r:id="rId2"/>
    <p:sldId id="285" r:id="rId3"/>
    <p:sldId id="267" r:id="rId4"/>
    <p:sldId id="262" r:id="rId5"/>
    <p:sldId id="282" r:id="rId6"/>
    <p:sldId id="283" r:id="rId7"/>
    <p:sldId id="276" r:id="rId8"/>
    <p:sldId id="277" r:id="rId9"/>
    <p:sldId id="271" r:id="rId10"/>
    <p:sldId id="272" r:id="rId11"/>
    <p:sldId id="279" r:id="rId12"/>
    <p:sldId id="274" r:id="rId13"/>
    <p:sldId id="278" r:id="rId14"/>
    <p:sldId id="286" r:id="rId15"/>
    <p:sldId id="266" r:id="rId16"/>
    <p:sldId id="284"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Brenn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E0AE91-BD8F-4429-AFA1-93BAE406BF57}" v="3" dt="2025-07-15T15:27:02.2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96" autoAdjust="0"/>
    <p:restoredTop sz="93178" autoAdjust="0"/>
  </p:normalViewPr>
  <p:slideViewPr>
    <p:cSldViewPr>
      <p:cViewPr varScale="1">
        <p:scale>
          <a:sx n="102" d="100"/>
          <a:sy n="102" d="100"/>
        </p:scale>
        <p:origin x="1113"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nie Brennan" userId="fed52815-9fea-41be-8786-2f292c0f856d" providerId="ADAL" clId="{E2E0AE91-BD8F-4429-AFA1-93BAE406BF57}"/>
    <pc:docChg chg="custSel modSld">
      <pc:chgData name="Ernie Brennan" userId="fed52815-9fea-41be-8786-2f292c0f856d" providerId="ADAL" clId="{E2E0AE91-BD8F-4429-AFA1-93BAE406BF57}" dt="2025-07-15T15:27:02.264" v="11"/>
      <pc:docMkLst>
        <pc:docMk/>
      </pc:docMkLst>
      <pc:sldChg chg="addSp delSp modSp mod">
        <pc:chgData name="Ernie Brennan" userId="fed52815-9fea-41be-8786-2f292c0f856d" providerId="ADAL" clId="{E2E0AE91-BD8F-4429-AFA1-93BAE406BF57}" dt="2025-07-15T15:27:02.264" v="11"/>
        <pc:sldMkLst>
          <pc:docMk/>
          <pc:sldMk cId="3847959939" sldId="278"/>
        </pc:sldMkLst>
        <pc:spChg chg="del mod">
          <ac:chgData name="Ernie Brennan" userId="fed52815-9fea-41be-8786-2f292c0f856d" providerId="ADAL" clId="{E2E0AE91-BD8F-4429-AFA1-93BAE406BF57}" dt="2025-07-15T14:42:43.094" v="2" actId="478"/>
          <ac:spMkLst>
            <pc:docMk/>
            <pc:sldMk cId="3847959939" sldId="278"/>
            <ac:spMk id="3" creationId="{4B1E4743-CF50-2FC3-7084-6D0C1317E082}"/>
          </ac:spMkLst>
        </pc:spChg>
        <pc:graphicFrameChg chg="del">
          <ac:chgData name="Ernie Brennan" userId="fed52815-9fea-41be-8786-2f292c0f856d" providerId="ADAL" clId="{E2E0AE91-BD8F-4429-AFA1-93BAE406BF57}" dt="2025-07-15T14:42:35.450" v="0" actId="478"/>
          <ac:graphicFrameMkLst>
            <pc:docMk/>
            <pc:sldMk cId="3847959939" sldId="278"/>
            <ac:graphicFrameMk id="5" creationId="{43C8D618-7F8D-452B-8256-4BA803D889C8}"/>
          </ac:graphicFrameMkLst>
        </pc:graphicFrameChg>
        <pc:graphicFrameChg chg="add mod">
          <ac:chgData name="Ernie Brennan" userId="fed52815-9fea-41be-8786-2f292c0f856d" providerId="ADAL" clId="{E2E0AE91-BD8F-4429-AFA1-93BAE406BF57}" dt="2025-07-15T15:27:02.264" v="11"/>
          <ac:graphicFrameMkLst>
            <pc:docMk/>
            <pc:sldMk cId="3847959939" sldId="278"/>
            <ac:graphicFrameMk id="8" creationId="{6B788699-9BCC-51B3-A963-6870AC07521A}"/>
          </ac:graphicFrameMkLst>
        </pc:graphicFrameChg>
        <pc:picChg chg="mod">
          <ac:chgData name="Ernie Brennan" userId="fed52815-9fea-41be-8786-2f292c0f856d" providerId="ADAL" clId="{E2E0AE91-BD8F-4429-AFA1-93BAE406BF57}" dt="2025-07-15T14:44:13.146" v="7" actId="1076"/>
          <ac:picMkLst>
            <pc:docMk/>
            <pc:sldMk cId="3847959939" sldId="278"/>
            <ac:picMk id="4" creationId="{F8A627D2-7DED-47BD-AEF3-0FDC5D96D47E}"/>
          </ac:picMkLst>
        </pc:picChg>
        <pc:picChg chg="add del mod">
          <ac:chgData name="Ernie Brennan" userId="fed52815-9fea-41be-8786-2f292c0f856d" providerId="ADAL" clId="{E2E0AE91-BD8F-4429-AFA1-93BAE406BF57}" dt="2025-07-15T15:25:52.088" v="8" actId="478"/>
          <ac:picMkLst>
            <pc:docMk/>
            <pc:sldMk cId="3847959939" sldId="278"/>
            <ac:picMk id="6" creationId="{01154159-08E6-F3C0-FB76-FC74A9CC546C}"/>
          </ac:picMkLst>
        </pc:picChg>
        <pc:picChg chg="add del">
          <ac:chgData name="Ernie Brennan" userId="fed52815-9fea-41be-8786-2f292c0f856d" providerId="ADAL" clId="{E2E0AE91-BD8F-4429-AFA1-93BAE406BF57}" dt="2025-07-15T15:26:48.353" v="10" actId="478"/>
          <ac:picMkLst>
            <pc:docMk/>
            <pc:sldMk cId="3847959939" sldId="278"/>
            <ac:picMk id="7" creationId="{43169BDC-A390-5A9F-167B-32C6B6D7F7B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AF8073-27FE-441D-B46A-8B1A80EF1FEC}"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BE58634A-F8E4-411D-A8F3-64F52518AE63}">
      <dgm:prSet/>
      <dgm:spPr/>
      <dgm:t>
        <a:bodyPr/>
        <a:lstStyle/>
        <a:p>
          <a:r>
            <a:rPr lang="en-GB"/>
            <a:t>26 Participants (14-16 Years old)</a:t>
          </a:r>
          <a:endParaRPr lang="en-US"/>
        </a:p>
      </dgm:t>
    </dgm:pt>
    <dgm:pt modelId="{1B912282-B348-461F-B33C-859FC8705F16}" type="parTrans" cxnId="{73238B6A-B165-429C-B3AD-4893E8621965}">
      <dgm:prSet/>
      <dgm:spPr/>
      <dgm:t>
        <a:bodyPr/>
        <a:lstStyle/>
        <a:p>
          <a:endParaRPr lang="en-US"/>
        </a:p>
      </dgm:t>
    </dgm:pt>
    <dgm:pt modelId="{03C2F948-7615-4528-AF5B-3F99154CA242}" type="sibTrans" cxnId="{73238B6A-B165-429C-B3AD-4893E8621965}">
      <dgm:prSet/>
      <dgm:spPr/>
      <dgm:t>
        <a:bodyPr/>
        <a:lstStyle/>
        <a:p>
          <a:endParaRPr lang="en-US"/>
        </a:p>
      </dgm:t>
    </dgm:pt>
    <dgm:pt modelId="{B329D247-210D-479E-B94C-9A31CE76B062}">
      <dgm:prSet/>
      <dgm:spPr/>
      <dgm:t>
        <a:bodyPr/>
        <a:lstStyle/>
        <a:p>
          <a:r>
            <a:rPr lang="en-GB"/>
            <a:t>Girls and Boys</a:t>
          </a:r>
          <a:endParaRPr lang="en-US"/>
        </a:p>
      </dgm:t>
    </dgm:pt>
    <dgm:pt modelId="{E56FA687-3348-4E3F-AA3B-3496BA049451}" type="parTrans" cxnId="{682DBD32-BDDB-461E-B60D-0E22E336806C}">
      <dgm:prSet/>
      <dgm:spPr/>
      <dgm:t>
        <a:bodyPr/>
        <a:lstStyle/>
        <a:p>
          <a:endParaRPr lang="en-US"/>
        </a:p>
      </dgm:t>
    </dgm:pt>
    <dgm:pt modelId="{411C75F3-44BE-4D98-9794-8ECB2D6ADA0B}" type="sibTrans" cxnId="{682DBD32-BDDB-461E-B60D-0E22E336806C}">
      <dgm:prSet/>
      <dgm:spPr/>
      <dgm:t>
        <a:bodyPr/>
        <a:lstStyle/>
        <a:p>
          <a:endParaRPr lang="en-US"/>
        </a:p>
      </dgm:t>
    </dgm:pt>
    <dgm:pt modelId="{A39464AA-4147-4847-BE89-9E9510054FD1}">
      <dgm:prSet/>
      <dgm:spPr/>
      <dgm:t>
        <a:bodyPr/>
        <a:lstStyle/>
        <a:p>
          <a:r>
            <a:rPr lang="en-GB"/>
            <a:t>Includes members of staff. </a:t>
          </a:r>
          <a:endParaRPr lang="en-US"/>
        </a:p>
      </dgm:t>
    </dgm:pt>
    <dgm:pt modelId="{0216EF44-9299-485B-B209-5D7B592F409F}" type="parTrans" cxnId="{52716081-79B5-44D1-B67F-382845E8D2FA}">
      <dgm:prSet/>
      <dgm:spPr/>
      <dgm:t>
        <a:bodyPr/>
        <a:lstStyle/>
        <a:p>
          <a:endParaRPr lang="en-US"/>
        </a:p>
      </dgm:t>
    </dgm:pt>
    <dgm:pt modelId="{A20D0525-DE6B-4979-970F-A738E36B6503}" type="sibTrans" cxnId="{52716081-79B5-44D1-B67F-382845E8D2FA}">
      <dgm:prSet/>
      <dgm:spPr/>
      <dgm:t>
        <a:bodyPr/>
        <a:lstStyle/>
        <a:p>
          <a:endParaRPr lang="en-US"/>
        </a:p>
      </dgm:t>
    </dgm:pt>
    <dgm:pt modelId="{B7566088-5028-427E-B308-FB1ED483B930}">
      <dgm:prSet/>
      <dgm:spPr/>
      <dgm:t>
        <a:bodyPr/>
        <a:lstStyle/>
        <a:p>
          <a:r>
            <a:rPr lang="en-GB"/>
            <a:t>+ 30 Guest children</a:t>
          </a:r>
          <a:endParaRPr lang="en-US"/>
        </a:p>
      </dgm:t>
    </dgm:pt>
    <dgm:pt modelId="{374B051B-792F-497D-9E4B-0D8F7E448619}" type="parTrans" cxnId="{ABD48EDC-45DA-445A-B3FC-D3DC515998ED}">
      <dgm:prSet/>
      <dgm:spPr/>
      <dgm:t>
        <a:bodyPr/>
        <a:lstStyle/>
        <a:p>
          <a:endParaRPr lang="en-US"/>
        </a:p>
      </dgm:t>
    </dgm:pt>
    <dgm:pt modelId="{0841758C-A44C-44BD-8D60-36B823C656F7}" type="sibTrans" cxnId="{ABD48EDC-45DA-445A-B3FC-D3DC515998ED}">
      <dgm:prSet/>
      <dgm:spPr/>
      <dgm:t>
        <a:bodyPr/>
        <a:lstStyle/>
        <a:p>
          <a:endParaRPr lang="en-US"/>
        </a:p>
      </dgm:t>
    </dgm:pt>
    <dgm:pt modelId="{ECD22C03-F1C8-41FA-8DCA-94F02D0F6891}" type="pres">
      <dgm:prSet presAssocID="{F8AF8073-27FE-441D-B46A-8B1A80EF1FEC}" presName="matrix" presStyleCnt="0">
        <dgm:presLayoutVars>
          <dgm:chMax val="1"/>
          <dgm:dir/>
          <dgm:resizeHandles val="exact"/>
        </dgm:presLayoutVars>
      </dgm:prSet>
      <dgm:spPr/>
    </dgm:pt>
    <dgm:pt modelId="{95822544-A596-4358-94DD-BBBBEC2BFA83}" type="pres">
      <dgm:prSet presAssocID="{F8AF8073-27FE-441D-B46A-8B1A80EF1FEC}" presName="diamond" presStyleLbl="bgShp" presStyleIdx="0" presStyleCnt="1"/>
      <dgm:spPr/>
    </dgm:pt>
    <dgm:pt modelId="{FF9D1BD3-DF54-4ADC-ABD4-0EB49012F17C}" type="pres">
      <dgm:prSet presAssocID="{F8AF8073-27FE-441D-B46A-8B1A80EF1FEC}" presName="quad1" presStyleLbl="node1" presStyleIdx="0" presStyleCnt="4">
        <dgm:presLayoutVars>
          <dgm:chMax val="0"/>
          <dgm:chPref val="0"/>
          <dgm:bulletEnabled val="1"/>
        </dgm:presLayoutVars>
      </dgm:prSet>
      <dgm:spPr/>
    </dgm:pt>
    <dgm:pt modelId="{9B9A20E7-56A6-439B-ADDA-42C6AA5860C9}" type="pres">
      <dgm:prSet presAssocID="{F8AF8073-27FE-441D-B46A-8B1A80EF1FEC}" presName="quad2" presStyleLbl="node1" presStyleIdx="1" presStyleCnt="4">
        <dgm:presLayoutVars>
          <dgm:chMax val="0"/>
          <dgm:chPref val="0"/>
          <dgm:bulletEnabled val="1"/>
        </dgm:presLayoutVars>
      </dgm:prSet>
      <dgm:spPr/>
    </dgm:pt>
    <dgm:pt modelId="{FA2C2FA0-898E-42D9-8326-59C980AABA94}" type="pres">
      <dgm:prSet presAssocID="{F8AF8073-27FE-441D-B46A-8B1A80EF1FEC}" presName="quad3" presStyleLbl="node1" presStyleIdx="2" presStyleCnt="4">
        <dgm:presLayoutVars>
          <dgm:chMax val="0"/>
          <dgm:chPref val="0"/>
          <dgm:bulletEnabled val="1"/>
        </dgm:presLayoutVars>
      </dgm:prSet>
      <dgm:spPr/>
    </dgm:pt>
    <dgm:pt modelId="{7C571308-43E1-4041-9C5B-3EB441633834}" type="pres">
      <dgm:prSet presAssocID="{F8AF8073-27FE-441D-B46A-8B1A80EF1FEC}" presName="quad4" presStyleLbl="node1" presStyleIdx="3" presStyleCnt="4">
        <dgm:presLayoutVars>
          <dgm:chMax val="0"/>
          <dgm:chPref val="0"/>
          <dgm:bulletEnabled val="1"/>
        </dgm:presLayoutVars>
      </dgm:prSet>
      <dgm:spPr/>
    </dgm:pt>
  </dgm:ptLst>
  <dgm:cxnLst>
    <dgm:cxn modelId="{6EEBE109-3D2C-4A1E-B8CD-2A2728B051DC}" type="presOf" srcId="{A39464AA-4147-4847-BE89-9E9510054FD1}" destId="{FA2C2FA0-898E-42D9-8326-59C980AABA94}" srcOrd="0" destOrd="0" presId="urn:microsoft.com/office/officeart/2005/8/layout/matrix3"/>
    <dgm:cxn modelId="{E8C83F0C-4319-4105-A0EA-6655862F4FEE}" type="presOf" srcId="{F8AF8073-27FE-441D-B46A-8B1A80EF1FEC}" destId="{ECD22C03-F1C8-41FA-8DCA-94F02D0F6891}" srcOrd="0" destOrd="0" presId="urn:microsoft.com/office/officeart/2005/8/layout/matrix3"/>
    <dgm:cxn modelId="{816F3730-10D9-46BA-88C1-98A892044764}" type="presOf" srcId="{BE58634A-F8E4-411D-A8F3-64F52518AE63}" destId="{FF9D1BD3-DF54-4ADC-ABD4-0EB49012F17C}" srcOrd="0" destOrd="0" presId="urn:microsoft.com/office/officeart/2005/8/layout/matrix3"/>
    <dgm:cxn modelId="{682DBD32-BDDB-461E-B60D-0E22E336806C}" srcId="{F8AF8073-27FE-441D-B46A-8B1A80EF1FEC}" destId="{B329D247-210D-479E-B94C-9A31CE76B062}" srcOrd="1" destOrd="0" parTransId="{E56FA687-3348-4E3F-AA3B-3496BA049451}" sibTransId="{411C75F3-44BE-4D98-9794-8ECB2D6ADA0B}"/>
    <dgm:cxn modelId="{73238B6A-B165-429C-B3AD-4893E8621965}" srcId="{F8AF8073-27FE-441D-B46A-8B1A80EF1FEC}" destId="{BE58634A-F8E4-411D-A8F3-64F52518AE63}" srcOrd="0" destOrd="0" parTransId="{1B912282-B348-461F-B33C-859FC8705F16}" sibTransId="{03C2F948-7615-4528-AF5B-3F99154CA242}"/>
    <dgm:cxn modelId="{52716081-79B5-44D1-B67F-382845E8D2FA}" srcId="{F8AF8073-27FE-441D-B46A-8B1A80EF1FEC}" destId="{A39464AA-4147-4847-BE89-9E9510054FD1}" srcOrd="2" destOrd="0" parTransId="{0216EF44-9299-485B-B209-5D7B592F409F}" sibTransId="{A20D0525-DE6B-4979-970F-A738E36B6503}"/>
    <dgm:cxn modelId="{55359C8D-85E3-41A3-9E73-EB9D6F588EAD}" type="presOf" srcId="{B7566088-5028-427E-B308-FB1ED483B930}" destId="{7C571308-43E1-4041-9C5B-3EB441633834}" srcOrd="0" destOrd="0" presId="urn:microsoft.com/office/officeart/2005/8/layout/matrix3"/>
    <dgm:cxn modelId="{ABD48EDC-45DA-445A-B3FC-D3DC515998ED}" srcId="{F8AF8073-27FE-441D-B46A-8B1A80EF1FEC}" destId="{B7566088-5028-427E-B308-FB1ED483B930}" srcOrd="3" destOrd="0" parTransId="{374B051B-792F-497D-9E4B-0D8F7E448619}" sibTransId="{0841758C-A44C-44BD-8D60-36B823C656F7}"/>
    <dgm:cxn modelId="{30CB5FE8-F00A-4701-9DF0-747E2FAFDB91}" type="presOf" srcId="{B329D247-210D-479E-B94C-9A31CE76B062}" destId="{9B9A20E7-56A6-439B-ADDA-42C6AA5860C9}" srcOrd="0" destOrd="0" presId="urn:microsoft.com/office/officeart/2005/8/layout/matrix3"/>
    <dgm:cxn modelId="{6A3B48AF-461C-46E6-BE36-E86521094F9B}" type="presParOf" srcId="{ECD22C03-F1C8-41FA-8DCA-94F02D0F6891}" destId="{95822544-A596-4358-94DD-BBBBEC2BFA83}" srcOrd="0" destOrd="0" presId="urn:microsoft.com/office/officeart/2005/8/layout/matrix3"/>
    <dgm:cxn modelId="{58C46384-9FE2-4485-89C3-EAC0E2D6C036}" type="presParOf" srcId="{ECD22C03-F1C8-41FA-8DCA-94F02D0F6891}" destId="{FF9D1BD3-DF54-4ADC-ABD4-0EB49012F17C}" srcOrd="1" destOrd="0" presId="urn:microsoft.com/office/officeart/2005/8/layout/matrix3"/>
    <dgm:cxn modelId="{1A83EAE1-415F-4C83-9CBA-D4B4E9EBC904}" type="presParOf" srcId="{ECD22C03-F1C8-41FA-8DCA-94F02D0F6891}" destId="{9B9A20E7-56A6-439B-ADDA-42C6AA5860C9}" srcOrd="2" destOrd="0" presId="urn:microsoft.com/office/officeart/2005/8/layout/matrix3"/>
    <dgm:cxn modelId="{ABB220F4-65FD-4171-B86C-3E2CC76F30AD}" type="presParOf" srcId="{ECD22C03-F1C8-41FA-8DCA-94F02D0F6891}" destId="{FA2C2FA0-898E-42D9-8326-59C980AABA94}" srcOrd="3" destOrd="0" presId="urn:microsoft.com/office/officeart/2005/8/layout/matrix3"/>
    <dgm:cxn modelId="{777AF715-34EE-487F-A9CB-E1A1AEA5750C}" type="presParOf" srcId="{ECD22C03-F1C8-41FA-8DCA-94F02D0F6891}" destId="{7C571308-43E1-4041-9C5B-3EB441633834}"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22544-A596-4358-94DD-BBBBEC2BFA83}">
      <dsp:nvSpPr>
        <dsp:cNvPr id="0" name=""/>
        <dsp:cNvSpPr/>
      </dsp:nvSpPr>
      <dsp:spPr>
        <a:xfrm>
          <a:off x="848124" y="0"/>
          <a:ext cx="3416320" cy="341632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9D1BD3-DF54-4ADC-ABD4-0EB49012F17C}">
      <dsp:nvSpPr>
        <dsp:cNvPr id="0" name=""/>
        <dsp:cNvSpPr/>
      </dsp:nvSpPr>
      <dsp:spPr>
        <a:xfrm>
          <a:off x="1172674" y="324550"/>
          <a:ext cx="1332364" cy="133236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26 Participants (14-16 Years old)</a:t>
          </a:r>
          <a:endParaRPr lang="en-US" sz="1600" kern="1200"/>
        </a:p>
      </dsp:txBody>
      <dsp:txXfrm>
        <a:off x="1237715" y="389591"/>
        <a:ext cx="1202282" cy="1202282"/>
      </dsp:txXfrm>
    </dsp:sp>
    <dsp:sp modelId="{9B9A20E7-56A6-439B-ADDA-42C6AA5860C9}">
      <dsp:nvSpPr>
        <dsp:cNvPr id="0" name=""/>
        <dsp:cNvSpPr/>
      </dsp:nvSpPr>
      <dsp:spPr>
        <a:xfrm>
          <a:off x="2607528" y="324550"/>
          <a:ext cx="1332364" cy="133236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Girls and Boys</a:t>
          </a:r>
          <a:endParaRPr lang="en-US" sz="1600" kern="1200"/>
        </a:p>
      </dsp:txBody>
      <dsp:txXfrm>
        <a:off x="2672569" y="389591"/>
        <a:ext cx="1202282" cy="1202282"/>
      </dsp:txXfrm>
    </dsp:sp>
    <dsp:sp modelId="{FA2C2FA0-898E-42D9-8326-59C980AABA94}">
      <dsp:nvSpPr>
        <dsp:cNvPr id="0" name=""/>
        <dsp:cNvSpPr/>
      </dsp:nvSpPr>
      <dsp:spPr>
        <a:xfrm>
          <a:off x="1172674" y="1759404"/>
          <a:ext cx="1332364" cy="133236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Includes members of staff. </a:t>
          </a:r>
          <a:endParaRPr lang="en-US" sz="1600" kern="1200"/>
        </a:p>
      </dsp:txBody>
      <dsp:txXfrm>
        <a:off x="1237715" y="1824445"/>
        <a:ext cx="1202282" cy="1202282"/>
      </dsp:txXfrm>
    </dsp:sp>
    <dsp:sp modelId="{7C571308-43E1-4041-9C5B-3EB441633834}">
      <dsp:nvSpPr>
        <dsp:cNvPr id="0" name=""/>
        <dsp:cNvSpPr/>
      </dsp:nvSpPr>
      <dsp:spPr>
        <a:xfrm>
          <a:off x="2607528" y="1759404"/>
          <a:ext cx="1332364" cy="133236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+ 30 Guest children</a:t>
          </a:r>
          <a:endParaRPr lang="en-US" sz="1600" kern="1200"/>
        </a:p>
      </dsp:txBody>
      <dsp:txXfrm>
        <a:off x="2672569" y="1824445"/>
        <a:ext cx="1202282" cy="1202282"/>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r>
              <a:rPr lang="en-GB"/>
              <a:t>Afraefreatea</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178A341-CCA3-487E-8C0C-2D9D2F232DB3}" type="datetimeFigureOut">
              <a:rPr lang="en-GB"/>
              <a:pPr>
                <a:defRPr/>
              </a:pPr>
              <a:t>15/07/2025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FFA4B3A-815F-433F-9932-2024CC753065}" type="slidenum">
              <a:rPr lang="en-GB"/>
              <a:pPr>
                <a:defRPr/>
              </a:pPr>
              <a:t>‹#›</a:t>
            </a:fld>
            <a:endParaRPr lang="en-GB"/>
          </a:p>
        </p:txBody>
      </p:sp>
    </p:spTree>
    <p:extLst>
      <p:ext uri="{BB962C8B-B14F-4D97-AF65-F5344CB8AC3E}">
        <p14:creationId xmlns:p14="http://schemas.microsoft.com/office/powerpoint/2010/main" val="175932373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r>
              <a:rPr lang="en-GB"/>
              <a:t>Afraefreatea</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1B329BB-C59F-486D-9FF9-26A20D3940E7}" type="datetimeFigureOut">
              <a:rPr lang="en-GB"/>
              <a:pPr>
                <a:defRPr/>
              </a:pPr>
              <a:t>15/07/2025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45AAD47-9F7A-4D40-BAAD-0D9F6F09C5C4}" type="slidenum">
              <a:rPr lang="en-GB"/>
              <a:pPr>
                <a:defRPr/>
              </a:pPr>
              <a:t>‹#›</a:t>
            </a:fld>
            <a:endParaRPr lang="en-GB"/>
          </a:p>
        </p:txBody>
      </p:sp>
    </p:spTree>
    <p:extLst>
      <p:ext uri="{BB962C8B-B14F-4D97-AF65-F5344CB8AC3E}">
        <p14:creationId xmlns:p14="http://schemas.microsoft.com/office/powerpoint/2010/main" val="400827610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B7DC488C-93B9-493B-B4CA-8CA595E67FC0}" type="datetime1">
              <a:rPr lang="en-GB" smtClean="0"/>
              <a:pPr>
                <a:defRPr/>
              </a:pPr>
              <a:t>15/07/2025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47A88AB9-706B-440E-8DE5-BD33AF7CA985}" type="slidenum">
              <a:rPr lang="en-GB" smtClean="0"/>
              <a:pPr>
                <a:defRPr/>
              </a:pPr>
              <a:t>‹#›</a:t>
            </a:fld>
            <a:endParaRPr lang="en-GB"/>
          </a:p>
        </p:txBody>
      </p:sp>
    </p:spTree>
    <p:extLst>
      <p:ext uri="{BB962C8B-B14F-4D97-AF65-F5344CB8AC3E}">
        <p14:creationId xmlns:p14="http://schemas.microsoft.com/office/powerpoint/2010/main" val="530771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15/07/2025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381756203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15/07/2025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4245857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15/07/2025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251954263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15/07/2025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7498347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15/07/2025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237717527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37F440A-8361-4663-986B-F0EF8453AA36}" type="datetime1">
              <a:rPr lang="en-GB" smtClean="0"/>
              <a:pPr>
                <a:defRPr/>
              </a:pPr>
              <a:t>15/07/2025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84C8A1CB-2F0A-419F-85EF-430DC2BA1B48}" type="slidenum">
              <a:rPr lang="en-GB" smtClean="0"/>
              <a:pPr>
                <a:defRPr/>
              </a:pPr>
              <a:t>‹#›</a:t>
            </a:fld>
            <a:endParaRPr lang="en-GB"/>
          </a:p>
        </p:txBody>
      </p:sp>
    </p:spTree>
    <p:extLst>
      <p:ext uri="{BB962C8B-B14F-4D97-AF65-F5344CB8AC3E}">
        <p14:creationId xmlns:p14="http://schemas.microsoft.com/office/powerpoint/2010/main" val="1698705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6CF8039-6A3C-466F-B1DF-524E055573C9}" type="datetime1">
              <a:rPr lang="en-GB" smtClean="0"/>
              <a:pPr>
                <a:defRPr/>
              </a:pPr>
              <a:t>15/07/2025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6DD794F-9D65-414A-9741-D85192228BA1}" type="slidenum">
              <a:rPr lang="en-GB" smtClean="0"/>
              <a:pPr>
                <a:defRPr/>
              </a:pPr>
              <a:t>‹#›</a:t>
            </a:fld>
            <a:endParaRPr lang="en-GB"/>
          </a:p>
        </p:txBody>
      </p:sp>
    </p:spTree>
    <p:extLst>
      <p:ext uri="{BB962C8B-B14F-4D97-AF65-F5344CB8AC3E}">
        <p14:creationId xmlns:p14="http://schemas.microsoft.com/office/powerpoint/2010/main" val="2201949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A013B11-E9DF-4EF5-9549-7457E62292C1}" type="datetime1">
              <a:rPr lang="en-GB" smtClean="0"/>
              <a:pPr>
                <a:defRPr/>
              </a:pPr>
              <a:t>15/07/2025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DFC65141-1550-4A73-9CA9-5F94A4BEE9BA}" type="slidenum">
              <a:rPr lang="en-GB" smtClean="0"/>
              <a:pPr>
                <a:defRPr/>
              </a:pPr>
              <a:t>‹#›</a:t>
            </a:fld>
            <a:endParaRPr lang="en-GB"/>
          </a:p>
        </p:txBody>
      </p:sp>
    </p:spTree>
    <p:extLst>
      <p:ext uri="{BB962C8B-B14F-4D97-AF65-F5344CB8AC3E}">
        <p14:creationId xmlns:p14="http://schemas.microsoft.com/office/powerpoint/2010/main" val="55317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3DFCA56-CD11-4C2B-9221-AE8BDEA89759}" type="datetime1">
              <a:rPr lang="en-GB" smtClean="0"/>
              <a:pPr>
                <a:defRPr/>
              </a:pPr>
              <a:t>15/07/2025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EACF521-A0BC-4D59-8007-07EFAB437B2B}" type="slidenum">
              <a:rPr lang="en-GB" smtClean="0"/>
              <a:pPr>
                <a:defRPr/>
              </a:pPr>
              <a:t>‹#›</a:t>
            </a:fld>
            <a:endParaRPr lang="en-GB"/>
          </a:p>
        </p:txBody>
      </p:sp>
    </p:spTree>
    <p:extLst>
      <p:ext uri="{BB962C8B-B14F-4D97-AF65-F5344CB8AC3E}">
        <p14:creationId xmlns:p14="http://schemas.microsoft.com/office/powerpoint/2010/main" val="2820056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1613B3A-7F71-4746-B793-047F8BBFA3E1}" type="datetime1">
              <a:rPr lang="en-GB" smtClean="0"/>
              <a:pPr>
                <a:defRPr/>
              </a:pPr>
              <a:t>15/07/2025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D1E2F06C-4B44-426F-8577-36A71336ECD7}" type="slidenum">
              <a:rPr lang="en-GB" smtClean="0"/>
              <a:pPr>
                <a:defRPr/>
              </a:pPr>
              <a:t>‹#›</a:t>
            </a:fld>
            <a:endParaRPr lang="en-GB"/>
          </a:p>
        </p:txBody>
      </p:sp>
    </p:spTree>
    <p:extLst>
      <p:ext uri="{BB962C8B-B14F-4D97-AF65-F5344CB8AC3E}">
        <p14:creationId xmlns:p14="http://schemas.microsoft.com/office/powerpoint/2010/main" val="2480375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991140C-9ED2-41D4-9AC3-5FE8BF491668}" type="datetime1">
              <a:rPr lang="en-GB" smtClean="0"/>
              <a:pPr>
                <a:defRPr/>
              </a:pPr>
              <a:t>15/07/2025</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8040E30D-7474-47A5-AF0D-8A6CB50D3565}" type="slidenum">
              <a:rPr lang="en-GB" smtClean="0"/>
              <a:pPr>
                <a:defRPr/>
              </a:pPr>
              <a:t>‹#›</a:t>
            </a:fld>
            <a:endParaRPr lang="en-GB"/>
          </a:p>
        </p:txBody>
      </p:sp>
    </p:spTree>
    <p:extLst>
      <p:ext uri="{BB962C8B-B14F-4D97-AF65-F5344CB8AC3E}">
        <p14:creationId xmlns:p14="http://schemas.microsoft.com/office/powerpoint/2010/main" val="2477391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CECE244-314E-4AE9-ADF5-C7F0D3380555}" type="datetime1">
              <a:rPr lang="en-GB" smtClean="0"/>
              <a:pPr>
                <a:defRPr/>
              </a:pPr>
              <a:t>15/07/2025</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0C8F588E-DCDC-402F-8520-FD1ACA377ABF}" type="slidenum">
              <a:rPr lang="en-GB" smtClean="0"/>
              <a:pPr>
                <a:defRPr/>
              </a:pPr>
              <a:t>‹#›</a:t>
            </a:fld>
            <a:endParaRPr lang="en-GB"/>
          </a:p>
        </p:txBody>
      </p:sp>
    </p:spTree>
    <p:extLst>
      <p:ext uri="{BB962C8B-B14F-4D97-AF65-F5344CB8AC3E}">
        <p14:creationId xmlns:p14="http://schemas.microsoft.com/office/powerpoint/2010/main" val="28060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A70F1EF-8C5B-4AF8-8027-178F64C9074C}" type="datetime1">
              <a:rPr lang="en-GB" smtClean="0"/>
              <a:pPr>
                <a:defRPr/>
              </a:pPr>
              <a:t>15/07/2025</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D0E44CFB-BBB7-48C7-B7DE-D167BA5F546D}" type="slidenum">
              <a:rPr lang="en-GB" smtClean="0"/>
              <a:pPr>
                <a:defRPr/>
              </a:pPr>
              <a:t>‹#›</a:t>
            </a:fld>
            <a:endParaRPr lang="en-GB"/>
          </a:p>
        </p:txBody>
      </p:sp>
    </p:spTree>
    <p:extLst>
      <p:ext uri="{BB962C8B-B14F-4D97-AF65-F5344CB8AC3E}">
        <p14:creationId xmlns:p14="http://schemas.microsoft.com/office/powerpoint/2010/main" val="403131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6A95B7E-63DB-4C59-B110-20A79DCE0A23}" type="datetime1">
              <a:rPr lang="en-GB" smtClean="0"/>
              <a:pPr>
                <a:defRPr/>
              </a:pPr>
              <a:t>15/07/2025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ED91A97D-2BD7-4BBC-B332-2DF156352B3F}" type="slidenum">
              <a:rPr lang="en-GB" smtClean="0"/>
              <a:pPr>
                <a:defRPr/>
              </a:pPr>
              <a:t>‹#›</a:t>
            </a:fld>
            <a:endParaRPr lang="en-GB"/>
          </a:p>
        </p:txBody>
      </p:sp>
    </p:spTree>
    <p:extLst>
      <p:ext uri="{BB962C8B-B14F-4D97-AF65-F5344CB8AC3E}">
        <p14:creationId xmlns:p14="http://schemas.microsoft.com/office/powerpoint/2010/main" val="4234137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CF7B6B0-07DB-4873-8488-D8AE8371C419}" type="datetime1">
              <a:rPr lang="en-GB" smtClean="0"/>
              <a:pPr>
                <a:defRPr/>
              </a:pPr>
              <a:t>15/07/2025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4173BB72-FF9F-4084-A71C-A2ACBD2BE66C}" type="slidenum">
              <a:rPr lang="en-GB" smtClean="0"/>
              <a:pPr>
                <a:defRPr/>
              </a:pPr>
              <a:t>‹#›</a:t>
            </a:fld>
            <a:endParaRPr lang="en-GB"/>
          </a:p>
        </p:txBody>
      </p:sp>
    </p:spTree>
    <p:extLst>
      <p:ext uri="{BB962C8B-B14F-4D97-AF65-F5344CB8AC3E}">
        <p14:creationId xmlns:p14="http://schemas.microsoft.com/office/powerpoint/2010/main" val="471845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3124410-4586-4ACC-90F6-98B092C9A4B5}" type="datetime1">
              <a:rPr lang="en-GB" smtClean="0"/>
              <a:pPr>
                <a:defRPr/>
              </a:pPr>
              <a:t>15/07/2025</a:t>
            </a:fld>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192399534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www.childrensfootballalliance.com/football-and-peace/"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childrensfootballalliance.com/football-and-peace/" TargetMode="External"/><Relationship Id="rId2" Type="http://schemas.openxmlformats.org/officeDocument/2006/relationships/hyperlink" Target="https://www.childrensfootballalliance.com/football-and-peace/global-peace-games/" TargetMode="Externa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hyperlink" Target="https://www.childrensfootballalliance.com/football-and-peace/global-peace-games/" TargetMode="External"/><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package" Target="../embeddings/Microsoft_Word_Document.docx"/></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childrensfootballalliance.com/football-and-peac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childrensfootballalliance.com/football-and-peace/peace-field-project/" TargetMode="External"/><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4.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peacevillage.be/"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D9BA85-0D73-47C4-BE79-3B6CB8BA5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74" y="476672"/>
            <a:ext cx="6665206" cy="4032448"/>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7" name="Afbeelding 2"/>
          <p:cNvPicPr/>
          <p:nvPr/>
        </p:nvPicPr>
        <p:blipFill>
          <a:blip r:embed="rId3">
            <a:extLst>
              <a:ext uri="{28A0092B-C50C-407E-A947-70E740481C1C}">
                <a14:useLocalDpi xmlns:a14="http://schemas.microsoft.com/office/drawing/2010/main" val="0"/>
              </a:ext>
            </a:extLst>
          </a:blip>
          <a:srcRect/>
          <a:stretch>
            <a:fillRect/>
          </a:stretch>
        </p:blipFill>
        <p:spPr bwMode="auto">
          <a:xfrm>
            <a:off x="2243088" y="5439795"/>
            <a:ext cx="1494580" cy="720080"/>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a:noFill/>
        </p:spPr>
      </p:pic>
      <p:pic>
        <p:nvPicPr>
          <p:cNvPr id="6" name="Picture 5" descr="C:\Users\ernie\Pictures\NCFA website\peacevillage_200.jpg"/>
          <p:cNvPicPr/>
          <p:nvPr/>
        </p:nvPicPr>
        <p:blipFill>
          <a:blip r:embed="rId4">
            <a:extLst>
              <a:ext uri="{28A0092B-C50C-407E-A947-70E740481C1C}">
                <a14:useLocalDpi xmlns:a14="http://schemas.microsoft.com/office/drawing/2010/main" val="0"/>
              </a:ext>
            </a:extLst>
          </a:blip>
          <a:srcRect/>
          <a:stretch>
            <a:fillRect/>
          </a:stretch>
        </p:blipFill>
        <p:spPr bwMode="auto">
          <a:xfrm>
            <a:off x="467544" y="5439795"/>
            <a:ext cx="1622118" cy="720081"/>
          </a:xfrm>
          <a:prstGeom prst="rect">
            <a:avLst/>
          </a:prstGeom>
          <a:noFill/>
          <a:ln>
            <a:noFill/>
          </a:ln>
        </p:spPr>
      </p:pic>
      <p:sp>
        <p:nvSpPr>
          <p:cNvPr id="20482" name="TextBox 4"/>
          <p:cNvSpPr txBox="1">
            <a:spLocks noChangeArrowheads="1"/>
          </p:cNvSpPr>
          <p:nvPr/>
        </p:nvSpPr>
        <p:spPr bwMode="auto">
          <a:xfrm>
            <a:off x="273674" y="6367227"/>
            <a:ext cx="6964033" cy="981546"/>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dirty="0">
                <a:solidFill>
                  <a:schemeClr val="bg1"/>
                </a:solidFill>
                <a:latin typeface="+mn-lt"/>
                <a:cs typeface="+mn-cs"/>
                <a:hlinkClick r:id="rId5"/>
              </a:rPr>
              <a:t>http://www.childrensfootballalliance.com/football-and-peace/</a:t>
            </a:r>
            <a:endParaRPr lang="en-US" sz="1700" dirty="0">
              <a:solidFill>
                <a:schemeClr val="bg1"/>
              </a:solidFill>
              <a:latin typeface="+mn-lt"/>
              <a:cs typeface="+mn-cs"/>
            </a:endParaRPr>
          </a:p>
          <a:p>
            <a:pPr indent="-228600">
              <a:lnSpc>
                <a:spcPct val="90000"/>
              </a:lnSpc>
              <a:spcAft>
                <a:spcPts val="600"/>
              </a:spcAft>
              <a:buFont typeface="Arial" panose="020B0604020202020204" pitchFamily="34" charset="0"/>
              <a:buChar char="•"/>
            </a:pPr>
            <a:endParaRPr lang="en-US" sz="1700" dirty="0">
              <a:solidFill>
                <a:schemeClr val="bg1"/>
              </a:solidFill>
              <a:latin typeface="+mn-lt"/>
              <a:cs typeface="+mn-cs"/>
            </a:endParaRPr>
          </a:p>
        </p:txBody>
      </p:sp>
      <p:pic>
        <p:nvPicPr>
          <p:cNvPr id="2" name="Picture 1">
            <a:extLst>
              <a:ext uri="{FF2B5EF4-FFF2-40B4-BE49-F238E27FC236}">
                <a16:creationId xmlns:a16="http://schemas.microsoft.com/office/drawing/2014/main" id="{FFF723E1-06A1-EB30-7448-98B6A716A665}"/>
              </a:ext>
            </a:extLst>
          </p:cNvPr>
          <p:cNvPicPr>
            <a:picLocks noChangeAspect="1"/>
          </p:cNvPicPr>
          <p:nvPr/>
        </p:nvPicPr>
        <p:blipFill>
          <a:blip r:embed="rId6"/>
          <a:stretch>
            <a:fillRect/>
          </a:stretch>
        </p:blipFill>
        <p:spPr>
          <a:xfrm>
            <a:off x="3892514" y="5294168"/>
            <a:ext cx="1835055" cy="8657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1772816"/>
            <a:ext cx="7757435" cy="4524315"/>
          </a:xfrm>
          <a:prstGeom prst="rect">
            <a:avLst/>
          </a:prstGeom>
          <a:noFill/>
        </p:spPr>
        <p:txBody>
          <a:bodyPr wrap="square" rtlCol="0">
            <a:spAutoFit/>
          </a:bodyPr>
          <a:lstStyle/>
          <a:p>
            <a:endParaRPr lang="en-GB" dirty="0"/>
          </a:p>
          <a:p>
            <a:pPr marL="285750" indent="-285750">
              <a:buFont typeface="Arial" panose="020B0604020202020204" pitchFamily="34" charset="0"/>
              <a:buChar char="•"/>
            </a:pPr>
            <a:r>
              <a:rPr lang="en-GB" dirty="0"/>
              <a:t>Towels</a:t>
            </a:r>
          </a:p>
          <a:p>
            <a:pPr marL="285750" indent="-285750">
              <a:buFont typeface="Arial" panose="020B0604020202020204" pitchFamily="34" charset="0"/>
              <a:buChar char="•"/>
            </a:pPr>
            <a:r>
              <a:rPr lang="en-GB" dirty="0"/>
              <a:t>Toiletries</a:t>
            </a:r>
          </a:p>
          <a:p>
            <a:pPr marL="285750" indent="-285750">
              <a:buFont typeface="Arial" panose="020B0604020202020204" pitchFamily="34" charset="0"/>
              <a:buChar char="•"/>
            </a:pPr>
            <a:r>
              <a:rPr lang="en-GB" dirty="0"/>
              <a:t>Waterproof jacket + pants </a:t>
            </a:r>
          </a:p>
          <a:p>
            <a:pPr marL="285750" indent="-285750">
              <a:buFont typeface="Arial" panose="020B0604020202020204" pitchFamily="34" charset="0"/>
              <a:buChar char="•"/>
            </a:pPr>
            <a:r>
              <a:rPr lang="en-GB" dirty="0"/>
              <a:t>Sportswear / shorts / top / trainers &amp; football boots – NO BLADES</a:t>
            </a:r>
          </a:p>
          <a:p>
            <a:pPr marL="285750" indent="-285750">
              <a:buFont typeface="Arial" panose="020B0604020202020204" pitchFamily="34" charset="0"/>
              <a:buChar char="•"/>
            </a:pPr>
            <a:r>
              <a:rPr lang="en-GB" dirty="0"/>
              <a:t>Walking shoes</a:t>
            </a:r>
          </a:p>
          <a:p>
            <a:pPr marL="285750" indent="-285750">
              <a:buFont typeface="Arial" panose="020B0604020202020204" pitchFamily="34" charset="0"/>
              <a:buChar char="•"/>
            </a:pPr>
            <a:r>
              <a:rPr lang="en-GB" dirty="0"/>
              <a:t>Cycling helmets will be provided (however, if you wish to bring your own let your member of staff know) </a:t>
            </a:r>
          </a:p>
          <a:p>
            <a:endParaRPr lang="en-GB" dirty="0"/>
          </a:p>
          <a:p>
            <a:r>
              <a:rPr lang="en-GB" b="1" dirty="0"/>
              <a:t>Spending Money</a:t>
            </a:r>
            <a:r>
              <a:rPr lang="en-GB" dirty="0"/>
              <a:t>; a maximum 30 Euros to spend on souvenirs in Ypres</a:t>
            </a:r>
          </a:p>
          <a:p>
            <a:r>
              <a:rPr lang="en-GB" dirty="0"/>
              <a:t> </a:t>
            </a:r>
          </a:p>
          <a:p>
            <a:pPr algn="just"/>
            <a:r>
              <a:rPr lang="en-GB" b="1" dirty="0"/>
              <a:t>Mobile phones</a:t>
            </a:r>
            <a:r>
              <a:rPr lang="en-GB" dirty="0"/>
              <a:t>: All mobile phones are the responsibility of the owner.</a:t>
            </a:r>
          </a:p>
          <a:p>
            <a:pPr algn="just"/>
            <a:r>
              <a:rPr lang="en-GB" dirty="0"/>
              <a:t>  </a:t>
            </a:r>
          </a:p>
          <a:p>
            <a:pPr algn="just"/>
            <a:r>
              <a:rPr lang="en-GB" b="1" dirty="0"/>
              <a:t>The GPGs Policy </a:t>
            </a:r>
            <a:r>
              <a:rPr lang="en-GB" dirty="0"/>
              <a:t>concerning mobile phones:  Participants must hand their phones to their teacher / staff before workshops, entering memorials and places of remembrance.</a:t>
            </a:r>
          </a:p>
        </p:txBody>
      </p:sp>
      <p:sp>
        <p:nvSpPr>
          <p:cNvPr id="2" name="TextBox 1"/>
          <p:cNvSpPr txBox="1"/>
          <p:nvPr/>
        </p:nvSpPr>
        <p:spPr>
          <a:xfrm>
            <a:off x="2839023" y="548680"/>
            <a:ext cx="3302507" cy="1015663"/>
          </a:xfrm>
          <a:prstGeom prst="rect">
            <a:avLst/>
          </a:prstGeom>
          <a:noFill/>
        </p:spPr>
        <p:txBody>
          <a:bodyPr wrap="none" rtlCol="0">
            <a:spAutoFit/>
          </a:bodyPr>
          <a:lstStyle/>
          <a:p>
            <a:pPr algn="ctr"/>
            <a:r>
              <a:rPr lang="en-US" sz="6000" b="1" dirty="0">
                <a:ln w="22225">
                  <a:solidFill>
                    <a:schemeClr val="accent2"/>
                  </a:solidFill>
                  <a:prstDash val="solid"/>
                </a:ln>
                <a:solidFill>
                  <a:schemeClr val="accent2">
                    <a:lumMod val="40000"/>
                    <a:lumOff val="60000"/>
                  </a:schemeClr>
                </a:solidFill>
              </a:rPr>
              <a:t>KIT LIST</a:t>
            </a:r>
          </a:p>
        </p:txBody>
      </p:sp>
      <p:pic>
        <p:nvPicPr>
          <p:cNvPr id="6" name="Picture 5" descr="A picture containing clipart&#10;&#10;Description generated with high confidence">
            <a:extLst>
              <a:ext uri="{FF2B5EF4-FFF2-40B4-BE49-F238E27FC236}">
                <a16:creationId xmlns:a16="http://schemas.microsoft.com/office/drawing/2014/main" id="{0D1247B7-320D-4C5E-B05B-1432DA9BF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595886"/>
            <a:ext cx="1368152" cy="830012"/>
          </a:xfrm>
          <a:prstGeom prst="rect">
            <a:avLst/>
          </a:prstGeom>
        </p:spPr>
      </p:pic>
      <p:pic>
        <p:nvPicPr>
          <p:cNvPr id="3" name="Picture 2">
            <a:extLst>
              <a:ext uri="{FF2B5EF4-FFF2-40B4-BE49-F238E27FC236}">
                <a16:creationId xmlns:a16="http://schemas.microsoft.com/office/drawing/2014/main" id="{1D829531-C65C-A1DC-5A8B-FD50A94DC1D8}"/>
              </a:ext>
            </a:extLst>
          </p:cNvPr>
          <p:cNvPicPr>
            <a:picLocks noChangeAspect="1"/>
          </p:cNvPicPr>
          <p:nvPr/>
        </p:nvPicPr>
        <p:blipFill>
          <a:blip r:embed="rId3"/>
          <a:stretch>
            <a:fillRect/>
          </a:stretch>
        </p:blipFill>
        <p:spPr>
          <a:xfrm>
            <a:off x="6436112" y="595886"/>
            <a:ext cx="2085013" cy="1005927"/>
          </a:xfrm>
          <a:prstGeom prst="rect">
            <a:avLst/>
          </a:prstGeom>
        </p:spPr>
      </p:pic>
    </p:spTree>
    <p:extLst>
      <p:ext uri="{BB962C8B-B14F-4D97-AF65-F5344CB8AC3E}">
        <p14:creationId xmlns:p14="http://schemas.microsoft.com/office/powerpoint/2010/main" val="2898361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16ED35-728E-4B04-9260-9365A74EE3B5}"/>
              </a:ext>
            </a:extLst>
          </p:cNvPr>
          <p:cNvSpPr/>
          <p:nvPr/>
        </p:nvSpPr>
        <p:spPr>
          <a:xfrm>
            <a:off x="2771800" y="181089"/>
            <a:ext cx="3205300" cy="1015663"/>
          </a:xfrm>
          <a:prstGeom prst="rect">
            <a:avLst/>
          </a:prstGeom>
        </p:spPr>
        <p:txBody>
          <a:bodyPr wrap="none">
            <a:spAutoFit/>
          </a:bodyPr>
          <a:lstStyle/>
          <a:p>
            <a:pPr lvl="0" algn="ctr"/>
            <a:r>
              <a:rPr lang="en-US" sz="6000" b="1" dirty="0">
                <a:ln w="22225">
                  <a:solidFill>
                    <a:srgbClr val="C0504D"/>
                  </a:solidFill>
                  <a:prstDash val="solid"/>
                </a:ln>
                <a:solidFill>
                  <a:srgbClr val="C0504D">
                    <a:lumMod val="40000"/>
                    <a:lumOff val="60000"/>
                  </a:srgbClr>
                </a:solidFill>
              </a:rPr>
              <a:t>TRAVEL</a:t>
            </a:r>
          </a:p>
        </p:txBody>
      </p:sp>
      <p:pic>
        <p:nvPicPr>
          <p:cNvPr id="5" name="Picture 4" descr="A picture containing clipart&#10;&#10;Description generated with high confidence">
            <a:extLst>
              <a:ext uri="{FF2B5EF4-FFF2-40B4-BE49-F238E27FC236}">
                <a16:creationId xmlns:a16="http://schemas.microsoft.com/office/drawing/2014/main" id="{995011FD-AD2C-4F67-AF69-214A99CB51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360773"/>
            <a:ext cx="1224136" cy="742643"/>
          </a:xfrm>
          <a:prstGeom prst="rect">
            <a:avLst/>
          </a:prstGeom>
        </p:spPr>
      </p:pic>
      <p:sp>
        <p:nvSpPr>
          <p:cNvPr id="7" name="TextBox 6">
            <a:extLst>
              <a:ext uri="{FF2B5EF4-FFF2-40B4-BE49-F238E27FC236}">
                <a16:creationId xmlns:a16="http://schemas.microsoft.com/office/drawing/2014/main" id="{2BE1412C-E998-4856-9B04-E5D9812A43B5}"/>
              </a:ext>
            </a:extLst>
          </p:cNvPr>
          <p:cNvSpPr txBox="1"/>
          <p:nvPr/>
        </p:nvSpPr>
        <p:spPr>
          <a:xfrm>
            <a:off x="692805" y="1076641"/>
            <a:ext cx="7363290" cy="5262979"/>
          </a:xfrm>
          <a:prstGeom prst="rect">
            <a:avLst/>
          </a:prstGeom>
          <a:noFill/>
        </p:spPr>
        <p:txBody>
          <a:bodyPr wrap="square" rtlCol="0">
            <a:spAutoFit/>
          </a:bodyPr>
          <a:lstStyle/>
          <a:p>
            <a:r>
              <a:rPr lang="en-GB" sz="1200" dirty="0"/>
              <a:t>Destination: Peace Village, Belgium, </a:t>
            </a:r>
            <a:r>
              <a:rPr lang="en-GB" sz="1200" dirty="0" err="1"/>
              <a:t>Nieuwkerkestraat</a:t>
            </a:r>
            <a:r>
              <a:rPr lang="en-GB" sz="1200" dirty="0"/>
              <a:t> 9, B-8957 leper, Belgium.</a:t>
            </a:r>
          </a:p>
          <a:p>
            <a:endParaRPr lang="en-GB" dirty="0"/>
          </a:p>
          <a:p>
            <a:r>
              <a:rPr lang="en-GB" dirty="0"/>
              <a:t>DEPART: To be confirmed</a:t>
            </a:r>
          </a:p>
          <a:p>
            <a:endParaRPr lang="en-GB" dirty="0"/>
          </a:p>
          <a:p>
            <a:r>
              <a:rPr lang="en-GB" dirty="0"/>
              <a:t>DATE:  </a:t>
            </a:r>
          </a:p>
          <a:p>
            <a:r>
              <a:rPr lang="en-GB" dirty="0"/>
              <a:t>ARRIVE </a:t>
            </a:r>
          </a:p>
          <a:p>
            <a:endParaRPr lang="en-GB" dirty="0"/>
          </a:p>
          <a:p>
            <a:r>
              <a:rPr lang="en-GB" dirty="0"/>
              <a:t>DATE: </a:t>
            </a:r>
          </a:p>
          <a:p>
            <a:r>
              <a:rPr lang="en-GB" dirty="0"/>
              <a:t>ARRIVE PEACE VILLAGE, BELGIUM</a:t>
            </a:r>
          </a:p>
          <a:p>
            <a:endParaRPr lang="en-GB" dirty="0"/>
          </a:p>
          <a:p>
            <a:r>
              <a:rPr lang="en-GB" dirty="0"/>
              <a:t>RETURN:</a:t>
            </a:r>
          </a:p>
          <a:p>
            <a:endParaRPr lang="en-GB" dirty="0"/>
          </a:p>
          <a:p>
            <a:r>
              <a:rPr lang="en-GB" dirty="0"/>
              <a:t>DEPART: To be confirmed</a:t>
            </a:r>
          </a:p>
          <a:p>
            <a:endParaRPr lang="en-GB" dirty="0"/>
          </a:p>
          <a:p>
            <a:r>
              <a:rPr lang="en-GB" dirty="0"/>
              <a:t>DATE:  </a:t>
            </a:r>
          </a:p>
          <a:p>
            <a:r>
              <a:rPr lang="en-GB" dirty="0"/>
              <a:t>ARRIVE </a:t>
            </a:r>
          </a:p>
          <a:p>
            <a:endParaRPr lang="en-GB" dirty="0"/>
          </a:p>
          <a:p>
            <a:r>
              <a:rPr lang="en-GB" dirty="0"/>
              <a:t>DEPART: </a:t>
            </a:r>
          </a:p>
          <a:p>
            <a:r>
              <a:rPr lang="en-GB" dirty="0"/>
              <a:t>ARRIVE </a:t>
            </a:r>
          </a:p>
        </p:txBody>
      </p:sp>
      <p:pic>
        <p:nvPicPr>
          <p:cNvPr id="2" name="Picture 1">
            <a:extLst>
              <a:ext uri="{FF2B5EF4-FFF2-40B4-BE49-F238E27FC236}">
                <a16:creationId xmlns:a16="http://schemas.microsoft.com/office/drawing/2014/main" id="{CE2C25C8-83F0-55F3-03A1-BCB27DFB52BB}"/>
              </a:ext>
            </a:extLst>
          </p:cNvPr>
          <p:cNvPicPr>
            <a:picLocks noChangeAspect="1"/>
          </p:cNvPicPr>
          <p:nvPr/>
        </p:nvPicPr>
        <p:blipFill>
          <a:blip r:embed="rId3"/>
          <a:stretch>
            <a:fillRect/>
          </a:stretch>
        </p:blipFill>
        <p:spPr>
          <a:xfrm>
            <a:off x="6697180" y="352821"/>
            <a:ext cx="1709718" cy="824864"/>
          </a:xfrm>
          <a:prstGeom prst="rect">
            <a:avLst/>
          </a:prstGeom>
        </p:spPr>
      </p:pic>
    </p:spTree>
    <p:extLst>
      <p:ext uri="{BB962C8B-B14F-4D97-AF65-F5344CB8AC3E}">
        <p14:creationId xmlns:p14="http://schemas.microsoft.com/office/powerpoint/2010/main" val="520025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2204864"/>
            <a:ext cx="7685428" cy="4524315"/>
          </a:xfrm>
          <a:prstGeom prst="rect">
            <a:avLst/>
          </a:prstGeom>
          <a:noFill/>
        </p:spPr>
        <p:txBody>
          <a:bodyPr wrap="square" rtlCol="0">
            <a:spAutoFit/>
          </a:bodyPr>
          <a:lstStyle/>
          <a:p>
            <a:endParaRPr lang="en-GB" dirty="0"/>
          </a:p>
          <a:p>
            <a:pPr marL="285750" lvl="0" indent="-285750" algn="just">
              <a:buFont typeface="Arial" panose="020B0604020202020204" pitchFamily="34" charset="0"/>
              <a:buChar char="•"/>
            </a:pPr>
            <a:r>
              <a:rPr lang="en-GB" dirty="0"/>
              <a:t>All participants need their parents, guardians or carers to sign the image consent form before the trip and hand it in to their teacher / staff member. These forms can be obtained from the school’s teacher / staff project manager or downloaded from </a:t>
            </a:r>
            <a:r>
              <a:rPr lang="en-GB" dirty="0">
                <a:hlinkClick r:id="rId2"/>
              </a:rPr>
              <a:t>https://www.childrensfootballalliance.com/football-and-peace/global-peace-games/</a:t>
            </a:r>
            <a:r>
              <a:rPr lang="en-GB" dirty="0"/>
              <a:t> </a:t>
            </a:r>
          </a:p>
          <a:p>
            <a:pPr lvl="0" algn="just"/>
            <a:endParaRPr lang="en-GB" dirty="0"/>
          </a:p>
          <a:p>
            <a:pPr marL="285750" lvl="0" indent="-285750" algn="just">
              <a:buFont typeface="Arial" panose="020B0604020202020204" pitchFamily="34" charset="0"/>
              <a:buChar char="•"/>
            </a:pPr>
            <a:r>
              <a:rPr lang="en-GB" dirty="0"/>
              <a:t>The Global Peace Games will be filmed by the CFA.  The short film will appear on the CFA’s </a:t>
            </a:r>
            <a:r>
              <a:rPr lang="en-GB" dirty="0">
                <a:hlinkClick r:id="rId3"/>
              </a:rPr>
              <a:t>Football &amp; Peace website </a:t>
            </a:r>
            <a:endParaRPr lang="en-GB" dirty="0"/>
          </a:p>
          <a:p>
            <a:pPr lvl="0" algn="just"/>
            <a:endParaRPr lang="en-GB" dirty="0"/>
          </a:p>
          <a:p>
            <a:pPr marL="285750" lvl="0" indent="-285750" algn="just">
              <a:buFont typeface="Arial" panose="020B0604020202020204" pitchFamily="34" charset="0"/>
              <a:buChar char="•"/>
            </a:pPr>
            <a:r>
              <a:rPr lang="en-GB" dirty="0"/>
              <a:t>Online links with the Peace Village / Flanders Peace Field and CFA’s Football &amp; Peace website will provide access to view the film.</a:t>
            </a:r>
          </a:p>
          <a:p>
            <a:pPr lvl="0" algn="just"/>
            <a:endParaRPr lang="en-GB" dirty="0"/>
          </a:p>
          <a:p>
            <a:pPr marL="285750" lvl="0" indent="-285750" algn="just">
              <a:buFont typeface="Arial" panose="020B0604020202020204" pitchFamily="34" charset="0"/>
              <a:buChar char="•"/>
            </a:pPr>
            <a:r>
              <a:rPr lang="en-GB" dirty="0"/>
              <a:t>All associate partners will have GPGs featured on their respective social media platforms Football &amp; Peace website.</a:t>
            </a:r>
          </a:p>
        </p:txBody>
      </p:sp>
      <p:sp>
        <p:nvSpPr>
          <p:cNvPr id="4" name="Rectangle 3"/>
          <p:cNvSpPr/>
          <p:nvPr/>
        </p:nvSpPr>
        <p:spPr>
          <a:xfrm>
            <a:off x="1040932" y="980728"/>
            <a:ext cx="7144905" cy="769441"/>
          </a:xfrm>
          <a:prstGeom prst="rect">
            <a:avLst/>
          </a:prstGeom>
        </p:spPr>
        <p:txBody>
          <a:bodyPr wrap="none">
            <a:spAutoFit/>
          </a:bodyPr>
          <a:lstStyle/>
          <a:p>
            <a:pPr algn="ctr"/>
            <a:r>
              <a:rPr lang="en-US" sz="4400" b="1" dirty="0">
                <a:ln w="22225">
                  <a:solidFill>
                    <a:schemeClr val="accent2"/>
                  </a:solidFill>
                  <a:prstDash val="solid"/>
                </a:ln>
                <a:solidFill>
                  <a:schemeClr val="accent2">
                    <a:lumMod val="40000"/>
                    <a:lumOff val="60000"/>
                  </a:schemeClr>
                </a:solidFill>
              </a:rPr>
              <a:t>IMAGE CONSENT FORMS</a:t>
            </a:r>
          </a:p>
        </p:txBody>
      </p:sp>
      <p:pic>
        <p:nvPicPr>
          <p:cNvPr id="5" name="Picture 4" descr="A picture containing clipart&#10;&#10;Description generated with high confidence">
            <a:extLst>
              <a:ext uri="{FF2B5EF4-FFF2-40B4-BE49-F238E27FC236}">
                <a16:creationId xmlns:a16="http://schemas.microsoft.com/office/drawing/2014/main" id="{78DD53F7-41B5-4841-B79F-08ECD1FD6C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732" y="308573"/>
            <a:ext cx="1107948" cy="672155"/>
          </a:xfrm>
          <a:prstGeom prst="rect">
            <a:avLst/>
          </a:prstGeom>
        </p:spPr>
      </p:pic>
      <p:pic>
        <p:nvPicPr>
          <p:cNvPr id="2" name="Picture 1">
            <a:extLst>
              <a:ext uri="{FF2B5EF4-FFF2-40B4-BE49-F238E27FC236}">
                <a16:creationId xmlns:a16="http://schemas.microsoft.com/office/drawing/2014/main" id="{BA476A65-8CEF-57A4-B097-4D7EC1D32BA1}"/>
              </a:ext>
            </a:extLst>
          </p:cNvPr>
          <p:cNvPicPr>
            <a:picLocks noChangeAspect="1"/>
          </p:cNvPicPr>
          <p:nvPr/>
        </p:nvPicPr>
        <p:blipFill>
          <a:blip r:embed="rId5"/>
          <a:stretch>
            <a:fillRect/>
          </a:stretch>
        </p:blipFill>
        <p:spPr>
          <a:xfrm>
            <a:off x="6444208" y="320567"/>
            <a:ext cx="1586852" cy="765586"/>
          </a:xfrm>
          <a:prstGeom prst="rect">
            <a:avLst/>
          </a:prstGeom>
        </p:spPr>
      </p:pic>
    </p:spTree>
    <p:extLst>
      <p:ext uri="{BB962C8B-B14F-4D97-AF65-F5344CB8AC3E}">
        <p14:creationId xmlns:p14="http://schemas.microsoft.com/office/powerpoint/2010/main" val="1212620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A627D2-7DED-47BD-AEF3-0FDC5D96D47E}"/>
              </a:ext>
            </a:extLst>
          </p:cNvPr>
          <p:cNvPicPr>
            <a:picLocks noChangeAspect="1"/>
          </p:cNvPicPr>
          <p:nvPr/>
        </p:nvPicPr>
        <p:blipFill>
          <a:blip r:embed="rId2"/>
          <a:stretch>
            <a:fillRect/>
          </a:stretch>
        </p:blipFill>
        <p:spPr>
          <a:xfrm>
            <a:off x="1043608" y="404664"/>
            <a:ext cx="6589442" cy="481626"/>
          </a:xfrm>
          <a:prstGeom prst="rect">
            <a:avLst/>
          </a:prstGeom>
        </p:spPr>
      </p:pic>
      <p:sp>
        <p:nvSpPr>
          <p:cNvPr id="2" name="TextBox 1">
            <a:extLst>
              <a:ext uri="{FF2B5EF4-FFF2-40B4-BE49-F238E27FC236}">
                <a16:creationId xmlns:a16="http://schemas.microsoft.com/office/drawing/2014/main" id="{CC006186-C87A-4A5C-AFF8-1F979F2A5355}"/>
              </a:ext>
            </a:extLst>
          </p:cNvPr>
          <p:cNvSpPr txBox="1"/>
          <p:nvPr/>
        </p:nvSpPr>
        <p:spPr>
          <a:xfrm>
            <a:off x="602433" y="5661248"/>
            <a:ext cx="6561855" cy="738664"/>
          </a:xfrm>
          <a:prstGeom prst="rect">
            <a:avLst/>
          </a:prstGeom>
          <a:noFill/>
        </p:spPr>
        <p:txBody>
          <a:bodyPr wrap="square" rtlCol="0">
            <a:spAutoFit/>
          </a:bodyPr>
          <a:lstStyle/>
          <a:p>
            <a:pPr algn="ctr"/>
            <a:r>
              <a:rPr lang="en-GB" sz="1400" dirty="0"/>
              <a:t>Down load:</a:t>
            </a:r>
          </a:p>
          <a:p>
            <a:pPr algn="ctr"/>
            <a:r>
              <a:rPr lang="en-GB" sz="1400" dirty="0">
                <a:hlinkClick r:id="rId3"/>
              </a:rPr>
              <a:t>https://www.childrensfootballalliance.com/football-and-peace/global-peace-games/</a:t>
            </a:r>
            <a:r>
              <a:rPr lang="en-GB" sz="1400" dirty="0"/>
              <a:t> </a:t>
            </a:r>
          </a:p>
        </p:txBody>
      </p:sp>
      <p:graphicFrame>
        <p:nvGraphicFramePr>
          <p:cNvPr id="8" name="Object 7">
            <a:extLst>
              <a:ext uri="{FF2B5EF4-FFF2-40B4-BE49-F238E27FC236}">
                <a16:creationId xmlns:a16="http://schemas.microsoft.com/office/drawing/2014/main" id="{6B788699-9BCC-51B3-A963-6870AC07521A}"/>
              </a:ext>
            </a:extLst>
          </p:cNvPr>
          <p:cNvGraphicFramePr>
            <a:graphicFrameLocks noChangeAspect="1"/>
          </p:cNvGraphicFramePr>
          <p:nvPr>
            <p:extLst>
              <p:ext uri="{D42A27DB-BD31-4B8C-83A1-F6EECF244321}">
                <p14:modId xmlns:p14="http://schemas.microsoft.com/office/powerpoint/2010/main" val="3081741968"/>
              </p:ext>
            </p:extLst>
          </p:nvPr>
        </p:nvGraphicFramePr>
        <p:xfrm>
          <a:off x="125413" y="889000"/>
          <a:ext cx="8893175" cy="5080000"/>
        </p:xfrm>
        <a:graphic>
          <a:graphicData uri="http://schemas.openxmlformats.org/presentationml/2006/ole">
            <mc:AlternateContent xmlns:mc="http://schemas.openxmlformats.org/markup-compatibility/2006">
              <mc:Choice xmlns:v="urn:schemas-microsoft-com:vml" Requires="v">
                <p:oleObj name="Document" r:id="rId4" imgW="8893633" imgH="5079322" progId="Word.Document.12">
                  <p:embed/>
                </p:oleObj>
              </mc:Choice>
              <mc:Fallback>
                <p:oleObj name="Document" r:id="rId4" imgW="8893633" imgH="5079322" progId="Word.Document.12">
                  <p:embed/>
                  <p:pic>
                    <p:nvPicPr>
                      <p:cNvPr id="8" name="Object 7">
                        <a:extLst>
                          <a:ext uri="{FF2B5EF4-FFF2-40B4-BE49-F238E27FC236}">
                            <a16:creationId xmlns:a16="http://schemas.microsoft.com/office/drawing/2014/main" id="{6B788699-9BCC-51B3-A963-6870AC07521A}"/>
                          </a:ext>
                        </a:extLst>
                      </p:cNvPr>
                      <p:cNvPicPr/>
                      <p:nvPr/>
                    </p:nvPicPr>
                    <p:blipFill>
                      <a:blip r:embed="rId5"/>
                      <a:stretch>
                        <a:fillRect/>
                      </a:stretch>
                    </p:blipFill>
                    <p:spPr>
                      <a:xfrm>
                        <a:off x="125413" y="889000"/>
                        <a:ext cx="8893175" cy="5080000"/>
                      </a:xfrm>
                      <a:prstGeom prst="rect">
                        <a:avLst/>
                      </a:prstGeom>
                    </p:spPr>
                  </p:pic>
                </p:oleObj>
              </mc:Fallback>
            </mc:AlternateContent>
          </a:graphicData>
        </a:graphic>
      </p:graphicFrame>
    </p:spTree>
    <p:extLst>
      <p:ext uri="{BB962C8B-B14F-4D97-AF65-F5344CB8AC3E}">
        <p14:creationId xmlns:p14="http://schemas.microsoft.com/office/powerpoint/2010/main" val="3847959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FFEC7E-CBE7-4F86-86D8-A95287124B5A}"/>
              </a:ext>
            </a:extLst>
          </p:cNvPr>
          <p:cNvSpPr txBox="1"/>
          <p:nvPr/>
        </p:nvSpPr>
        <p:spPr>
          <a:xfrm>
            <a:off x="3131840" y="260648"/>
            <a:ext cx="1203215" cy="369332"/>
          </a:xfrm>
          <a:prstGeom prst="rect">
            <a:avLst/>
          </a:prstGeom>
          <a:noFill/>
        </p:spPr>
        <p:txBody>
          <a:bodyPr wrap="none" rtlCol="0">
            <a:spAutoFit/>
          </a:bodyPr>
          <a:lstStyle/>
          <a:p>
            <a:r>
              <a:rPr lang="en-GB" dirty="0"/>
              <a:t>THE GIFT </a:t>
            </a:r>
          </a:p>
        </p:txBody>
      </p:sp>
      <p:pic>
        <p:nvPicPr>
          <p:cNvPr id="6" name="Picture 5">
            <a:extLst>
              <a:ext uri="{FF2B5EF4-FFF2-40B4-BE49-F238E27FC236}">
                <a16:creationId xmlns:a16="http://schemas.microsoft.com/office/drawing/2014/main" id="{9708C667-D78C-4337-835B-6D475B748B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764704"/>
            <a:ext cx="3174479" cy="1695307"/>
          </a:xfrm>
          <a:prstGeom prst="rect">
            <a:avLst/>
          </a:prstGeom>
          <a:noFill/>
          <a:ln>
            <a:noFill/>
          </a:ln>
        </p:spPr>
      </p:pic>
      <p:sp>
        <p:nvSpPr>
          <p:cNvPr id="7" name="TextBox 6">
            <a:extLst>
              <a:ext uri="{FF2B5EF4-FFF2-40B4-BE49-F238E27FC236}">
                <a16:creationId xmlns:a16="http://schemas.microsoft.com/office/drawing/2014/main" id="{7221D48A-7EF3-4D0A-9C4F-CF7C98C2BB3C}"/>
              </a:ext>
            </a:extLst>
          </p:cNvPr>
          <p:cNvSpPr txBox="1"/>
          <p:nvPr/>
        </p:nvSpPr>
        <p:spPr>
          <a:xfrm>
            <a:off x="251520" y="2670612"/>
            <a:ext cx="7920880" cy="4232569"/>
          </a:xfrm>
          <a:prstGeom prst="rect">
            <a:avLst/>
          </a:prstGeom>
          <a:noFill/>
        </p:spPr>
        <p:txBody>
          <a:bodyPr wrap="square" rtlCol="0">
            <a:spAutoFit/>
          </a:bodyPr>
          <a:lstStyle/>
          <a:p>
            <a:pPr algn="just">
              <a:lnSpc>
                <a:spcPct val="107000"/>
              </a:lnSpc>
              <a:spcAft>
                <a:spcPts val="8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a:t>
            </a: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Christmas Truces.  </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the spirit of the Christmas Truces we ask that </a:t>
            </a:r>
            <a:r>
              <a:rPr lang="en-GB" sz="18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all Global Peace Games participants and members of staff</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bring a small gift to exchange with your fellow peace makers at this year’s event.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gift should be no more than €5. The gift could be something that represents your home, community or country.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WHY?</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Over a 100 years ago German and Allied soldiers took it upon themselves to rebel against the rules of engagement of in war.  In an act of humanitarianism, they greeted each other in No-Man’s Land to exchange gifts.  The act was a clear defiance of war and considered insubordination by both German and Allied Army’s governments.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HOW? </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You will be asked to ensemble at a meeting point where all the Global Peace Games participants and staff, will be introduced to one another</a:t>
            </a:r>
            <a:r>
              <a:rPr lang="en-GB"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through play.  </a:t>
            </a: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040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5"/>
          <p:cNvSpPr>
            <a:spLocks noChangeArrowheads="1"/>
          </p:cNvSpPr>
          <p:nvPr/>
        </p:nvSpPr>
        <p:spPr bwMode="auto">
          <a:xfrm>
            <a:off x="611561" y="5622753"/>
            <a:ext cx="7200812" cy="646331"/>
          </a:xfrm>
          <a:prstGeom prst="rect">
            <a:avLst/>
          </a:prstGeom>
          <a:noFill/>
          <a:ln w="9525">
            <a:noFill/>
            <a:miter lim="800000"/>
            <a:headEnd/>
            <a:tailEnd/>
          </a:ln>
        </p:spPr>
        <p:txBody>
          <a:bodyPr wrap="square" anchor="ctr">
            <a:spAutoFit/>
          </a:bodyPr>
          <a:lstStyle/>
          <a:p>
            <a:r>
              <a:rPr lang="en-US" dirty="0">
                <a:hlinkClick r:id="rId2"/>
              </a:rPr>
              <a:t>http://www.childrensfootballalliance.com/football-and-peace/</a:t>
            </a:r>
            <a:br>
              <a:rPr lang="en-US" dirty="0"/>
            </a:br>
            <a:endParaRPr lang="en-US" dirty="0"/>
          </a:p>
        </p:txBody>
      </p:sp>
      <p:sp>
        <p:nvSpPr>
          <p:cNvPr id="2" name="Content Placeholder 1"/>
          <p:cNvSpPr>
            <a:spLocks noGrp="1"/>
          </p:cNvSpPr>
          <p:nvPr>
            <p:ph idx="1"/>
          </p:nvPr>
        </p:nvSpPr>
        <p:spPr>
          <a:xfrm>
            <a:off x="611561" y="764704"/>
            <a:ext cx="6984776" cy="4608512"/>
          </a:xfrm>
        </p:spPr>
        <p:txBody>
          <a:bodyPr>
            <a:normAutofit lnSpcReduction="10000"/>
          </a:bodyPr>
          <a:lstStyle/>
          <a:p>
            <a:pPr marL="0" indent="0" algn="ctr">
              <a:buNone/>
            </a:pPr>
            <a:r>
              <a:rPr lang="en-US" b="1" u="sng" dirty="0">
                <a:ln w="22225">
                  <a:solidFill>
                    <a:schemeClr val="accent2"/>
                  </a:solidFill>
                  <a:prstDash val="solid"/>
                </a:ln>
                <a:solidFill>
                  <a:schemeClr val="accent2">
                    <a:lumMod val="40000"/>
                    <a:lumOff val="60000"/>
                  </a:schemeClr>
                </a:solidFill>
              </a:rPr>
              <a:t>EMERGENCY CONTACT NUMBERS</a:t>
            </a:r>
            <a:endParaRPr lang="en-GB" b="1" u="sng" dirty="0"/>
          </a:p>
          <a:p>
            <a:pPr marL="0" indent="0" algn="ctr">
              <a:buNone/>
            </a:pPr>
            <a:endParaRPr lang="en-GB" sz="1400" dirty="0"/>
          </a:p>
          <a:p>
            <a:pPr marL="0" indent="0" algn="ctr">
              <a:buNone/>
            </a:pPr>
            <a:r>
              <a:rPr lang="en-GB" dirty="0"/>
              <a:t>In case of any emergency contact the numbers listed below.</a:t>
            </a:r>
          </a:p>
          <a:p>
            <a:pPr marL="0" indent="0">
              <a:buNone/>
            </a:pPr>
            <a:endParaRPr lang="en-GB" dirty="0"/>
          </a:p>
          <a:p>
            <a:pPr marL="0" indent="0">
              <a:buNone/>
            </a:pPr>
            <a:r>
              <a:rPr lang="en-GB" dirty="0"/>
              <a:t>CFA Director </a:t>
            </a:r>
            <a:r>
              <a:rPr lang="en-GB" b="1" dirty="0"/>
              <a:t>Paul Cooper + 00 44 (0)7875 283093</a:t>
            </a:r>
          </a:p>
          <a:p>
            <a:pPr marL="0" indent="0">
              <a:buNone/>
            </a:pPr>
            <a:endParaRPr lang="en-GB" dirty="0"/>
          </a:p>
          <a:p>
            <a:pPr marL="0" indent="0">
              <a:buNone/>
            </a:pPr>
            <a:r>
              <a:rPr lang="en-GB" dirty="0"/>
              <a:t>Peace Village Director: </a:t>
            </a:r>
            <a:r>
              <a:rPr lang="en-GB" b="1" dirty="0"/>
              <a:t>Sally Meysman + 00 32 (0) 57 22 60 40</a:t>
            </a:r>
          </a:p>
          <a:p>
            <a:pPr marL="0" indent="0">
              <a:buNone/>
            </a:pPr>
            <a:endParaRPr lang="en-GB" dirty="0"/>
          </a:p>
          <a:p>
            <a:pPr marL="0" indent="0">
              <a:buNone/>
            </a:pPr>
            <a:r>
              <a:rPr lang="en-GB" dirty="0"/>
              <a:t>HSSC: Julie Hemsley: +1-603-236-6152</a:t>
            </a:r>
            <a:endParaRPr lang="en-GB" b="1" dirty="0"/>
          </a:p>
          <a:p>
            <a:pPr marL="0" indent="0">
              <a:buNone/>
            </a:pPr>
            <a:r>
              <a:rPr lang="en-GB" b="1" dirty="0">
                <a:solidFill>
                  <a:srgbClr val="FF0000"/>
                </a:solidFill>
              </a:rPr>
              <a:t>All members of staff will have a register of pupils emergency contact details.  If there is an emergency at home parents, guardians and carers, must contact the CFA in the first instance.  </a:t>
            </a:r>
          </a:p>
          <a:p>
            <a:pPr marL="0" indent="0">
              <a:buNone/>
            </a:pPr>
            <a:endParaRPr lang="en-GB" sz="1400" b="1" u="sng" dirty="0"/>
          </a:p>
        </p:txBody>
      </p:sp>
      <p:pic>
        <p:nvPicPr>
          <p:cNvPr id="4" name="Picture 3" descr="A picture containing clipart&#10;&#10;Description generated with high confidence">
            <a:extLst>
              <a:ext uri="{FF2B5EF4-FFF2-40B4-BE49-F238E27FC236}">
                <a16:creationId xmlns:a16="http://schemas.microsoft.com/office/drawing/2014/main" id="{33C5CEAF-D488-4798-AC66-1E4996CAA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487336"/>
            <a:ext cx="1288061" cy="78142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D2F621-32F0-41B7-AAAF-0FFC86FB0E94}"/>
              </a:ext>
            </a:extLst>
          </p:cNvPr>
          <p:cNvSpPr txBox="1"/>
          <p:nvPr/>
        </p:nvSpPr>
        <p:spPr>
          <a:xfrm>
            <a:off x="827584" y="692696"/>
            <a:ext cx="6120680" cy="5909310"/>
          </a:xfrm>
          <a:prstGeom prst="rect">
            <a:avLst/>
          </a:prstGeom>
          <a:noFill/>
        </p:spPr>
        <p:txBody>
          <a:bodyPr wrap="square" rtlCol="0">
            <a:spAutoFit/>
          </a:bodyPr>
          <a:lstStyle/>
          <a:p>
            <a:pPr algn="ctr"/>
            <a:r>
              <a:rPr lang="en-GB" sz="4000" dirty="0"/>
              <a:t>Have you signed the REGISTER?</a:t>
            </a:r>
          </a:p>
          <a:p>
            <a:pPr algn="ctr"/>
            <a:endParaRPr lang="en-GB" sz="4000" dirty="0"/>
          </a:p>
          <a:p>
            <a:pPr algn="ctr"/>
            <a:r>
              <a:rPr lang="en-GB" sz="4000" dirty="0"/>
              <a:t>All parents and participants</a:t>
            </a:r>
          </a:p>
          <a:p>
            <a:pPr algn="ctr"/>
            <a:r>
              <a:rPr lang="en-GB" sz="4000" dirty="0"/>
              <a:t> must sign the </a:t>
            </a:r>
          </a:p>
          <a:p>
            <a:pPr algn="ctr"/>
            <a:r>
              <a:rPr lang="en-GB" sz="4000"/>
              <a:t>GPGS 2025 </a:t>
            </a:r>
            <a:endParaRPr lang="en-GB" sz="4000" dirty="0"/>
          </a:p>
          <a:p>
            <a:pPr algn="ctr"/>
            <a:r>
              <a:rPr lang="en-GB" sz="4000" dirty="0"/>
              <a:t>PRESENTATION REGISTER</a:t>
            </a:r>
          </a:p>
          <a:p>
            <a:pPr algn="ctr"/>
            <a:endParaRPr lang="en-GB" sz="4000" dirty="0"/>
          </a:p>
          <a:p>
            <a:endParaRPr lang="en-GB" dirty="0"/>
          </a:p>
        </p:txBody>
      </p:sp>
    </p:spTree>
    <p:extLst>
      <p:ext uri="{BB962C8B-B14F-4D97-AF65-F5344CB8AC3E}">
        <p14:creationId xmlns:p14="http://schemas.microsoft.com/office/powerpoint/2010/main" val="2371509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 name="Group 1063">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65" name="Straight Connector 1064">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67"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68"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69" name="Isosceles Triangle 1068">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0"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1"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2"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3" name="Isosceles Triangle 1072">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4" name="Isosceles Triangle 1073">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3D5BE27E-5411-4DC7-A5D3-8D9AB6787CC0}"/>
              </a:ext>
            </a:extLst>
          </p:cNvPr>
          <p:cNvSpPr>
            <a:spLocks noGrp="1"/>
          </p:cNvSpPr>
          <p:nvPr>
            <p:ph type="ctrTitle"/>
          </p:nvPr>
        </p:nvSpPr>
        <p:spPr>
          <a:xfrm>
            <a:off x="4152550" y="609600"/>
            <a:ext cx="2802951" cy="1320800"/>
          </a:xfrm>
        </p:spPr>
        <p:txBody>
          <a:bodyPr vert="horz" lIns="91440" tIns="45720" rIns="91440" bIns="45720" rtlCol="0" anchor="t">
            <a:normAutofit/>
          </a:bodyPr>
          <a:lstStyle/>
          <a:p>
            <a:pPr algn="l">
              <a:lnSpc>
                <a:spcPct val="90000"/>
              </a:lnSpc>
            </a:pPr>
            <a:r>
              <a:rPr lang="en-US" sz="2800" b="1"/>
              <a:t>Florida in the </a:t>
            </a:r>
            <a:br>
              <a:rPr lang="en-US" sz="2800" b="1"/>
            </a:br>
            <a:r>
              <a:rPr lang="en-US" sz="2800" b="1"/>
              <a:t>FIRST WORLD WAR</a:t>
            </a:r>
          </a:p>
        </p:txBody>
      </p:sp>
      <p:sp>
        <p:nvSpPr>
          <p:cNvPr id="6" name="TextBox 5">
            <a:extLst>
              <a:ext uri="{FF2B5EF4-FFF2-40B4-BE49-F238E27FC236}">
                <a16:creationId xmlns:a16="http://schemas.microsoft.com/office/drawing/2014/main" id="{CF6BE1A2-3437-3692-4C7D-07105749A15C}"/>
              </a:ext>
            </a:extLst>
          </p:cNvPr>
          <p:cNvSpPr txBox="1"/>
          <p:nvPr/>
        </p:nvSpPr>
        <p:spPr>
          <a:xfrm>
            <a:off x="3907172" y="2160589"/>
            <a:ext cx="3048329"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500" b="1">
                <a:solidFill>
                  <a:schemeClr val="tx1">
                    <a:lumMod val="75000"/>
                    <a:lumOff val="25000"/>
                  </a:schemeClr>
                </a:solidFill>
              </a:rPr>
              <a:t>Over 42,000 Floridians served in the Army, Marine Corps, Navy and Coast Guard during WWI. Though U.S. foreign policy mandated a neutral position during the first three years of the conflict, the country reacted to the specter of war with caution, steadily strengthening its defenses.</a:t>
            </a:r>
          </a:p>
          <a:p>
            <a:pPr>
              <a:lnSpc>
                <a:spcPct val="90000"/>
              </a:lnSpc>
              <a:spcBef>
                <a:spcPts val="1000"/>
              </a:spcBef>
              <a:buClr>
                <a:schemeClr val="accent1"/>
              </a:buClr>
              <a:buSzPct val="80000"/>
              <a:buFont typeface="Wingdings 3" charset="2"/>
              <a:buChar char=""/>
            </a:pPr>
            <a:r>
              <a:rPr lang="en-US" sz="1500" b="1" i="0">
                <a:solidFill>
                  <a:schemeClr val="tx1">
                    <a:lumMod val="75000"/>
                    <a:lumOff val="25000"/>
                  </a:schemeClr>
                </a:solidFill>
                <a:effectLst/>
                <a:highlight>
                  <a:srgbClr val="FFFFFF"/>
                </a:highlight>
              </a:rPr>
              <a:t>Soon after the Great War erupted in Europe during the summer of 1914, both the Florida Naval Militia and Florida National Guard saw enrollment increases</a:t>
            </a:r>
            <a:endParaRPr lang="en-US" sz="1500" b="1">
              <a:solidFill>
                <a:schemeClr val="tx1">
                  <a:lumMod val="75000"/>
                  <a:lumOff val="25000"/>
                </a:schemeClr>
              </a:solidFill>
            </a:endParaRPr>
          </a:p>
        </p:txBody>
      </p:sp>
      <p:pic>
        <p:nvPicPr>
          <p:cNvPr id="3" name="Picture 2">
            <a:extLst>
              <a:ext uri="{FF2B5EF4-FFF2-40B4-BE49-F238E27FC236}">
                <a16:creationId xmlns:a16="http://schemas.microsoft.com/office/drawing/2014/main" id="{1BBA9955-65B2-D7F2-046C-E20246D4BA51}"/>
              </a:ext>
            </a:extLst>
          </p:cNvPr>
          <p:cNvPicPr>
            <a:picLocks noChangeAspect="1"/>
          </p:cNvPicPr>
          <p:nvPr/>
        </p:nvPicPr>
        <p:blipFill>
          <a:blip r:embed="rId2"/>
          <a:srcRect l="29938" r="30679" b="-2"/>
          <a:stretch>
            <a:fillRect/>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76" name="Isosceles Triangle 107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065308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FF4CE55-074C-45F7-8B47-9EA922C09F3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6" name="Straight Connector 15">
              <a:extLst>
                <a:ext uri="{FF2B5EF4-FFF2-40B4-BE49-F238E27FC236}">
                  <a16:creationId xmlns:a16="http://schemas.microsoft.com/office/drawing/2014/main" id="{1B693FD7-9DFC-424A-B2BF-67C37B10CE4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22611FC-7703-4A83-B7A2-96A0CA9DEA8F}"/>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EC590B4F-359C-4E37-8EC7-4E1401F8D6C9}"/>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Rectangle 25">
              <a:extLst>
                <a:ext uri="{FF2B5EF4-FFF2-40B4-BE49-F238E27FC236}">
                  <a16:creationId xmlns:a16="http://schemas.microsoft.com/office/drawing/2014/main" id="{09C4704D-63DD-4634-B7DD-0CD0606076B7}"/>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19">
              <a:extLst>
                <a:ext uri="{FF2B5EF4-FFF2-40B4-BE49-F238E27FC236}">
                  <a16:creationId xmlns:a16="http://schemas.microsoft.com/office/drawing/2014/main" id="{174C30B2-37CB-4938-8275-E2C723DDABCA}"/>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Rectangle 27">
              <a:extLst>
                <a:ext uri="{FF2B5EF4-FFF2-40B4-BE49-F238E27FC236}">
                  <a16:creationId xmlns:a16="http://schemas.microsoft.com/office/drawing/2014/main" id="{089D3B44-1A86-4F96-BCE6-1480A3FC04EF}"/>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8">
              <a:extLst>
                <a:ext uri="{FF2B5EF4-FFF2-40B4-BE49-F238E27FC236}">
                  <a16:creationId xmlns:a16="http://schemas.microsoft.com/office/drawing/2014/main" id="{5C9D5AB1-8613-4E4B-8493-677604271D09}"/>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Rectangle 29">
              <a:extLst>
                <a:ext uri="{FF2B5EF4-FFF2-40B4-BE49-F238E27FC236}">
                  <a16:creationId xmlns:a16="http://schemas.microsoft.com/office/drawing/2014/main" id="{5B2B28BF-0C37-4FBE-B7C0-C89DB65D1ED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Isosceles Triangle 23">
              <a:extLst>
                <a:ext uri="{FF2B5EF4-FFF2-40B4-BE49-F238E27FC236}">
                  <a16:creationId xmlns:a16="http://schemas.microsoft.com/office/drawing/2014/main" id="{788870B6-EDFC-4E72-88F2-3173E23C78BD}"/>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Isosceles Triangle 24">
              <a:extLst>
                <a:ext uri="{FF2B5EF4-FFF2-40B4-BE49-F238E27FC236}">
                  <a16:creationId xmlns:a16="http://schemas.microsoft.com/office/drawing/2014/main" id="{A79CCB63-9913-45AA-AC08-8B58C562F7A6}"/>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451" y="2722827"/>
            <a:ext cx="1531719" cy="490149"/>
          </a:xfrm>
          <a:prstGeom prst="rect">
            <a:avLst/>
          </a:prstGeom>
        </p:spPr>
      </p:pic>
      <p:sp>
        <p:nvSpPr>
          <p:cNvPr id="2" name="Title 1"/>
          <p:cNvSpPr>
            <a:spLocks noGrp="1"/>
          </p:cNvSpPr>
          <p:nvPr>
            <p:ph type="title"/>
          </p:nvPr>
        </p:nvSpPr>
        <p:spPr>
          <a:xfrm>
            <a:off x="2051050" y="609600"/>
            <a:ext cx="5473278" cy="1320800"/>
          </a:xfrm>
        </p:spPr>
        <p:txBody>
          <a:bodyPr vert="horz" lIns="91440" tIns="45720" rIns="91440" bIns="45720" rtlCol="0" anchor="t">
            <a:noAutofit/>
          </a:bodyPr>
          <a:lstStyle/>
          <a:p>
            <a:pPr algn="ctr"/>
            <a:r>
              <a:rPr lang="en-US" b="1" dirty="0">
                <a:ln w="22225">
                  <a:solidFill>
                    <a:schemeClr val="accent2"/>
                  </a:solidFill>
                  <a:prstDash val="solid"/>
                </a:ln>
              </a:rPr>
              <a:t>GLOBAL PEACE GAMES</a:t>
            </a:r>
            <a:br>
              <a:rPr lang="en-US" b="1" dirty="0">
                <a:ln w="22225">
                  <a:solidFill>
                    <a:schemeClr val="accent2"/>
                  </a:solidFill>
                  <a:prstDash val="solid"/>
                </a:ln>
              </a:rPr>
            </a:br>
            <a:r>
              <a:rPr lang="en-US" b="1" dirty="0">
                <a:ln w="22225">
                  <a:solidFill>
                    <a:schemeClr val="accent2"/>
                  </a:solidFill>
                  <a:prstDash val="solid"/>
                </a:ln>
              </a:rPr>
              <a:t>2025</a:t>
            </a:r>
            <a:endParaRPr lang="en-US" dirty="0"/>
          </a:p>
        </p:txBody>
      </p:sp>
      <p:sp>
        <p:nvSpPr>
          <p:cNvPr id="3" name="TextBox 2"/>
          <p:cNvSpPr txBox="1"/>
          <p:nvPr/>
        </p:nvSpPr>
        <p:spPr>
          <a:xfrm>
            <a:off x="2119775" y="1762211"/>
            <a:ext cx="4904450" cy="4792957"/>
          </a:xfrm>
          <a:prstGeom prst="rect">
            <a:avLst/>
          </a:prstGeom>
        </p:spPr>
        <p:txBody>
          <a:bodyPr vert="horz" lIns="91440" tIns="45720" rIns="91440" bIns="45720" rtlCol="0">
            <a:normAutofit/>
          </a:bodyPr>
          <a:lstStyle/>
          <a:p>
            <a:pPr marL="285750" indent="-285750">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rPr>
              <a:t>The GPGs celebrate International Day of Peace and </a:t>
            </a:r>
            <a:r>
              <a:rPr lang="en-US" sz="2000" dirty="0">
                <a:solidFill>
                  <a:schemeClr val="tx1">
                    <a:lumMod val="75000"/>
                    <a:lumOff val="25000"/>
                  </a:schemeClr>
                </a:solidFill>
                <a:hlinkClick r:id="rId3"/>
              </a:rPr>
              <a:t>Peace Fields Projects </a:t>
            </a:r>
            <a:r>
              <a:rPr lang="en-US" sz="2000" dirty="0">
                <a:solidFill>
                  <a:schemeClr val="tx1">
                    <a:lumMod val="75000"/>
                    <a:lumOff val="25000"/>
                  </a:schemeClr>
                </a:solidFill>
              </a:rPr>
              <a:t>that have twinned designated areas of play with Flanders Peace Field.</a:t>
            </a:r>
          </a:p>
          <a:p>
            <a:pPr marL="285750" indent="-285750">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rPr>
              <a:t>The Peace Field </a:t>
            </a:r>
            <a:r>
              <a:rPr lang="en-US" sz="2000" dirty="0" err="1">
                <a:solidFill>
                  <a:schemeClr val="tx1">
                    <a:lumMod val="75000"/>
                    <a:lumOff val="25000"/>
                  </a:schemeClr>
                </a:solidFill>
              </a:rPr>
              <a:t>Programme’s</a:t>
            </a:r>
            <a:r>
              <a:rPr lang="en-US" sz="2000" dirty="0">
                <a:solidFill>
                  <a:schemeClr val="tx1">
                    <a:lumMod val="75000"/>
                    <a:lumOff val="25000"/>
                  </a:schemeClr>
                </a:solidFill>
              </a:rPr>
              <a:t> 2025 GPGs is funded by The Children’s Football Alliance. </a:t>
            </a:r>
          </a:p>
          <a:p>
            <a:pPr marL="285750" indent="-285750">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rPr>
              <a:t>There are currently 78 Peace Pitches in 6 continents.  </a:t>
            </a:r>
          </a:p>
          <a:p>
            <a:pPr>
              <a:lnSpc>
                <a:spcPct val="90000"/>
              </a:lnSpc>
              <a:spcBef>
                <a:spcPts val="1000"/>
              </a:spcBef>
              <a:buClr>
                <a:schemeClr val="accent1"/>
              </a:buClr>
              <a:buSzPct val="80000"/>
            </a:pPr>
            <a:r>
              <a:rPr lang="en-US" sz="2000" dirty="0">
                <a:solidFill>
                  <a:schemeClr val="tx1">
                    <a:lumMod val="75000"/>
                    <a:lumOff val="25000"/>
                  </a:schemeClr>
                </a:solidFill>
              </a:rPr>
              <a:t>Special 2025 GPGs guests:</a:t>
            </a:r>
          </a:p>
          <a:p>
            <a:pPr marL="285750" indent="-285750">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rPr>
              <a:t>Bruges FC (Belgium) children.  </a:t>
            </a: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marL="285750" indent="-285750">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p:txBody>
      </p:sp>
      <p:pic>
        <p:nvPicPr>
          <p:cNvPr id="7" name="Picture 6" descr="A logo for a children's football">
            <a:extLst>
              <a:ext uri="{FF2B5EF4-FFF2-40B4-BE49-F238E27FC236}">
                <a16:creationId xmlns:a16="http://schemas.microsoft.com/office/drawing/2014/main" id="{1F13C9A7-E752-F35E-9943-C58015AC2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643" y="738663"/>
            <a:ext cx="1836211" cy="863019"/>
          </a:xfrm>
          <a:prstGeom prst="rect">
            <a:avLst/>
          </a:prstGeom>
        </p:spPr>
      </p:pic>
      <p:pic>
        <p:nvPicPr>
          <p:cNvPr id="4" name="Picture 3">
            <a:extLst>
              <a:ext uri="{FF2B5EF4-FFF2-40B4-BE49-F238E27FC236}">
                <a16:creationId xmlns:a16="http://schemas.microsoft.com/office/drawing/2014/main" id="{B4A8D90C-65F6-8A16-9F1B-E63C6DF77B82}"/>
              </a:ext>
            </a:extLst>
          </p:cNvPr>
          <p:cNvPicPr>
            <a:picLocks noChangeAspect="1"/>
          </p:cNvPicPr>
          <p:nvPr/>
        </p:nvPicPr>
        <p:blipFill>
          <a:blip r:embed="rId5"/>
          <a:stretch>
            <a:fillRect/>
          </a:stretch>
        </p:blipFill>
        <p:spPr>
          <a:xfrm>
            <a:off x="405155" y="4195997"/>
            <a:ext cx="1536304" cy="1514005"/>
          </a:xfrm>
          <a:prstGeom prst="rect">
            <a:avLst/>
          </a:prstGeom>
        </p:spPr>
      </p:pic>
    </p:spTree>
    <p:extLst>
      <p:ext uri="{BB962C8B-B14F-4D97-AF65-F5344CB8AC3E}">
        <p14:creationId xmlns:p14="http://schemas.microsoft.com/office/powerpoint/2010/main" val="1616804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532999" y="285068"/>
            <a:ext cx="7849245" cy="647601"/>
          </a:xfrm>
        </p:spPr>
        <p:txBody>
          <a:bodyPr>
            <a:normAutofit fontScale="90000"/>
          </a:bodyPr>
          <a:lstStyle/>
          <a:p>
            <a:pPr eaLnBrk="1" hangingPunct="1"/>
            <a:r>
              <a:rPr lang="en-US" sz="6600" b="1" dirty="0">
                <a:ln w="22225">
                  <a:solidFill>
                    <a:schemeClr val="accent2"/>
                  </a:solidFill>
                  <a:prstDash val="solid"/>
                </a:ln>
                <a:solidFill>
                  <a:schemeClr val="accent2">
                    <a:lumMod val="40000"/>
                    <a:lumOff val="60000"/>
                  </a:schemeClr>
                </a:solidFill>
              </a:rPr>
              <a:t>Peace Education</a:t>
            </a:r>
            <a:endParaRPr lang="en-GB" sz="2800" dirty="0"/>
          </a:p>
        </p:txBody>
      </p:sp>
      <p:sp>
        <p:nvSpPr>
          <p:cNvPr id="16386" name="Text Box 10"/>
          <p:cNvSpPr txBox="1">
            <a:spLocks noChangeArrowheads="1"/>
          </p:cNvSpPr>
          <p:nvPr/>
        </p:nvSpPr>
        <p:spPr bwMode="auto">
          <a:xfrm>
            <a:off x="2195513" y="2133600"/>
            <a:ext cx="5275262" cy="366713"/>
          </a:xfrm>
          <a:prstGeom prst="rect">
            <a:avLst/>
          </a:prstGeom>
          <a:noFill/>
          <a:ln w="9525">
            <a:noFill/>
            <a:miter lim="800000"/>
            <a:headEnd/>
            <a:tailEnd/>
          </a:ln>
        </p:spPr>
        <p:txBody>
          <a:bodyPr>
            <a:spAutoFit/>
          </a:bodyPr>
          <a:lstStyle/>
          <a:p>
            <a:endParaRPr lang="en-GB"/>
          </a:p>
        </p:txBody>
      </p:sp>
      <p:sp>
        <p:nvSpPr>
          <p:cNvPr id="16387" name="Text Box 14"/>
          <p:cNvSpPr txBox="1">
            <a:spLocks noChangeArrowheads="1"/>
          </p:cNvSpPr>
          <p:nvPr/>
        </p:nvSpPr>
        <p:spPr bwMode="auto">
          <a:xfrm>
            <a:off x="539750" y="1560959"/>
            <a:ext cx="4968875" cy="2031325"/>
          </a:xfrm>
          <a:prstGeom prst="rect">
            <a:avLst/>
          </a:prstGeom>
          <a:noFill/>
          <a:ln w="9525">
            <a:noFill/>
            <a:miter lim="800000"/>
            <a:headEnd/>
            <a:tailEnd/>
          </a:ln>
        </p:spPr>
        <p:txBody>
          <a:bodyPr>
            <a:spAutoFit/>
          </a:bodyPr>
          <a:lstStyle/>
          <a:p>
            <a:pPr algn="just"/>
            <a:r>
              <a:rPr lang="en-US" b="1" dirty="0"/>
              <a:t>To commemorate the all wars and celebrate peace; The Global Peace Games (GPGs) brings young people together in a cultural exchange of learning. It enables young people to  explore the role of play and sport; at home, in the community and in different countries; our global village. </a:t>
            </a:r>
            <a:endParaRPr lang="en-GB" b="1" dirty="0"/>
          </a:p>
        </p:txBody>
      </p:sp>
      <p:pic>
        <p:nvPicPr>
          <p:cNvPr id="16388" name="Picture 15" descr="2534 Cross marking the Christmas Truce Field"/>
          <p:cNvPicPr>
            <a:picLocks noChangeAspect="1" noChangeArrowheads="1"/>
          </p:cNvPicPr>
          <p:nvPr/>
        </p:nvPicPr>
        <p:blipFill>
          <a:blip r:embed="rId2"/>
          <a:srcRect/>
          <a:stretch>
            <a:fillRect/>
          </a:stretch>
        </p:blipFill>
        <p:spPr bwMode="auto">
          <a:xfrm>
            <a:off x="5980772" y="2513722"/>
            <a:ext cx="1768093" cy="2448744"/>
          </a:xfrm>
          <a:prstGeom prst="rect">
            <a:avLst/>
          </a:prstGeom>
          <a:noFill/>
          <a:ln w="9525">
            <a:noFill/>
            <a:miter lim="800000"/>
            <a:headEnd/>
            <a:tailEnd/>
          </a:ln>
        </p:spPr>
      </p:pic>
      <p:sp>
        <p:nvSpPr>
          <p:cNvPr id="16389" name="Text Box 16"/>
          <p:cNvSpPr txBox="1">
            <a:spLocks noChangeArrowheads="1"/>
          </p:cNvSpPr>
          <p:nvPr/>
        </p:nvSpPr>
        <p:spPr bwMode="auto">
          <a:xfrm>
            <a:off x="5717828" y="5035986"/>
            <a:ext cx="2520900" cy="276999"/>
          </a:xfrm>
          <a:prstGeom prst="rect">
            <a:avLst/>
          </a:prstGeom>
          <a:noFill/>
          <a:ln w="9525">
            <a:noFill/>
            <a:miter lim="800000"/>
            <a:headEnd/>
            <a:tailEnd/>
          </a:ln>
        </p:spPr>
        <p:txBody>
          <a:bodyPr wrap="square">
            <a:spAutoFit/>
          </a:bodyPr>
          <a:lstStyle/>
          <a:p>
            <a:r>
              <a:rPr lang="en-GB" sz="1200" dirty="0"/>
              <a:t>FLANDERS PEACE FIELD</a:t>
            </a:r>
          </a:p>
        </p:txBody>
      </p:sp>
      <p:sp>
        <p:nvSpPr>
          <p:cNvPr id="16390" name="Text Box 8"/>
          <p:cNvSpPr txBox="1">
            <a:spLocks noChangeArrowheads="1"/>
          </p:cNvSpPr>
          <p:nvPr/>
        </p:nvSpPr>
        <p:spPr bwMode="auto">
          <a:xfrm>
            <a:off x="468312" y="3739325"/>
            <a:ext cx="5040313" cy="1754326"/>
          </a:xfrm>
          <a:prstGeom prst="rect">
            <a:avLst/>
          </a:prstGeom>
          <a:noFill/>
          <a:ln w="9525">
            <a:noFill/>
            <a:miter lim="800000"/>
            <a:headEnd/>
            <a:tailEnd/>
          </a:ln>
        </p:spPr>
        <p:txBody>
          <a:bodyPr>
            <a:spAutoFit/>
          </a:bodyPr>
          <a:lstStyle/>
          <a:p>
            <a:pPr algn="just"/>
            <a:r>
              <a:rPr lang="en-US" b="1" dirty="0"/>
              <a:t>An integral aspect to the GPGs will help contextualise young  people’s perception of war.  The GPGs will record their experiences and opinions, which they feel are relevant today - for future generations. </a:t>
            </a:r>
          </a:p>
          <a:p>
            <a:endParaRPr lang="en-GB" dirty="0"/>
          </a:p>
        </p:txBody>
      </p:sp>
      <p:pic>
        <p:nvPicPr>
          <p:cNvPr id="3" name="Picture 2" descr="A picture containing clipart&#10;&#10;Description generated with high confidence">
            <a:extLst>
              <a:ext uri="{FF2B5EF4-FFF2-40B4-BE49-F238E27FC236}">
                <a16:creationId xmlns:a16="http://schemas.microsoft.com/office/drawing/2014/main" id="{B2F85680-3FDD-4E3D-9A64-BD70C5CC1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5640693"/>
            <a:ext cx="1655763" cy="1004496"/>
          </a:xfrm>
          <a:prstGeom prst="rect">
            <a:avLst/>
          </a:prstGeom>
        </p:spPr>
      </p:pic>
      <p:pic>
        <p:nvPicPr>
          <p:cNvPr id="2" name="Picture 1">
            <a:extLst>
              <a:ext uri="{FF2B5EF4-FFF2-40B4-BE49-F238E27FC236}">
                <a16:creationId xmlns:a16="http://schemas.microsoft.com/office/drawing/2014/main" id="{E05543D3-CF32-FD53-B7E7-8A881202BAC0}"/>
              </a:ext>
            </a:extLst>
          </p:cNvPr>
          <p:cNvPicPr>
            <a:picLocks noChangeAspect="1"/>
          </p:cNvPicPr>
          <p:nvPr/>
        </p:nvPicPr>
        <p:blipFill>
          <a:blip r:embed="rId4"/>
          <a:stretch>
            <a:fillRect/>
          </a:stretch>
        </p:blipFill>
        <p:spPr>
          <a:xfrm>
            <a:off x="4355976" y="5640692"/>
            <a:ext cx="2088232" cy="1004496"/>
          </a:xfrm>
          <a:prstGeom prst="rect">
            <a:avLst/>
          </a:prstGeom>
        </p:spPr>
      </p:pic>
      <p:pic>
        <p:nvPicPr>
          <p:cNvPr id="5" name="Picture 4">
            <a:extLst>
              <a:ext uri="{FF2B5EF4-FFF2-40B4-BE49-F238E27FC236}">
                <a16:creationId xmlns:a16="http://schemas.microsoft.com/office/drawing/2014/main" id="{A7390A1D-5D47-CA78-09A8-B7E539EB037B}"/>
              </a:ext>
            </a:extLst>
          </p:cNvPr>
          <p:cNvPicPr>
            <a:picLocks noChangeAspect="1"/>
          </p:cNvPicPr>
          <p:nvPr/>
        </p:nvPicPr>
        <p:blipFill>
          <a:blip r:embed="rId5"/>
          <a:stretch>
            <a:fillRect/>
          </a:stretch>
        </p:blipFill>
        <p:spPr>
          <a:xfrm>
            <a:off x="6516216" y="501358"/>
            <a:ext cx="1536325" cy="151803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532999" y="285068"/>
            <a:ext cx="7849245" cy="647601"/>
          </a:xfrm>
        </p:spPr>
        <p:txBody>
          <a:bodyPr>
            <a:normAutofit fontScale="90000"/>
          </a:bodyPr>
          <a:lstStyle/>
          <a:p>
            <a:pPr eaLnBrk="1" hangingPunct="1"/>
            <a:r>
              <a:rPr lang="en-US" sz="6600" b="1" dirty="0">
                <a:ln w="22225">
                  <a:solidFill>
                    <a:schemeClr val="accent2"/>
                  </a:solidFill>
                  <a:prstDash val="solid"/>
                </a:ln>
                <a:solidFill>
                  <a:schemeClr val="accent2">
                    <a:lumMod val="40000"/>
                    <a:lumOff val="60000"/>
                  </a:schemeClr>
                </a:solidFill>
              </a:rPr>
              <a:t>Peace Ambassadors</a:t>
            </a:r>
            <a:endParaRPr lang="en-GB" sz="2800" dirty="0"/>
          </a:p>
        </p:txBody>
      </p:sp>
      <p:sp>
        <p:nvSpPr>
          <p:cNvPr id="16386" name="Text Box 10"/>
          <p:cNvSpPr txBox="1">
            <a:spLocks noChangeArrowheads="1"/>
          </p:cNvSpPr>
          <p:nvPr/>
        </p:nvSpPr>
        <p:spPr bwMode="auto">
          <a:xfrm>
            <a:off x="2195513" y="2133600"/>
            <a:ext cx="5275262" cy="366713"/>
          </a:xfrm>
          <a:prstGeom prst="rect">
            <a:avLst/>
          </a:prstGeom>
          <a:noFill/>
          <a:ln w="9525">
            <a:noFill/>
            <a:miter lim="800000"/>
            <a:headEnd/>
            <a:tailEnd/>
          </a:ln>
        </p:spPr>
        <p:txBody>
          <a:bodyPr>
            <a:spAutoFit/>
          </a:bodyPr>
          <a:lstStyle/>
          <a:p>
            <a:endParaRPr lang="en-GB"/>
          </a:p>
        </p:txBody>
      </p:sp>
      <p:sp>
        <p:nvSpPr>
          <p:cNvPr id="16387" name="Text Box 14"/>
          <p:cNvSpPr txBox="1">
            <a:spLocks noChangeArrowheads="1"/>
          </p:cNvSpPr>
          <p:nvPr/>
        </p:nvSpPr>
        <p:spPr bwMode="auto">
          <a:xfrm>
            <a:off x="532999" y="1233556"/>
            <a:ext cx="6696546" cy="1938992"/>
          </a:xfrm>
          <a:prstGeom prst="rect">
            <a:avLst/>
          </a:prstGeom>
          <a:noFill/>
          <a:ln w="9525">
            <a:noFill/>
            <a:miter lim="800000"/>
            <a:headEnd/>
            <a:tailEnd/>
          </a:ln>
        </p:spPr>
        <p:txBody>
          <a:bodyPr wrap="square">
            <a:spAutoFit/>
          </a:bodyPr>
          <a:lstStyle/>
          <a:p>
            <a:pPr algn="just"/>
            <a:r>
              <a:rPr lang="en-US" b="1" dirty="0"/>
              <a:t>The Global Peace Games (GPGs) will create Peace Ambassadors for the future.  Each participant will be expected to pledge a commitment to Peace and lobby their SCHOOL to host a peace event annually on the United Nations’ International Day of Peace, 21</a:t>
            </a:r>
            <a:r>
              <a:rPr lang="en-US" b="1" baseline="30000" dirty="0"/>
              <a:t>st</a:t>
            </a:r>
            <a:r>
              <a:rPr lang="en-US" b="1" dirty="0"/>
              <a:t> September or an annual date relevant to the community.   </a:t>
            </a:r>
            <a:r>
              <a:rPr lang="en-US" sz="1200" dirty="0"/>
              <a:t>(Details will be provided on the course).</a:t>
            </a:r>
            <a:endParaRPr lang="en-GB" sz="1200" dirty="0"/>
          </a:p>
        </p:txBody>
      </p:sp>
      <p:sp>
        <p:nvSpPr>
          <p:cNvPr id="16390" name="Text Box 8"/>
          <p:cNvSpPr txBox="1">
            <a:spLocks noChangeArrowheads="1"/>
          </p:cNvSpPr>
          <p:nvPr/>
        </p:nvSpPr>
        <p:spPr bwMode="auto">
          <a:xfrm>
            <a:off x="532999" y="3158305"/>
            <a:ext cx="6696545" cy="2031325"/>
          </a:xfrm>
          <a:prstGeom prst="rect">
            <a:avLst/>
          </a:prstGeom>
          <a:noFill/>
          <a:ln w="9525">
            <a:noFill/>
            <a:miter lim="800000"/>
            <a:headEnd/>
            <a:tailEnd/>
          </a:ln>
        </p:spPr>
        <p:txBody>
          <a:bodyPr wrap="square">
            <a:spAutoFit/>
          </a:bodyPr>
          <a:lstStyle/>
          <a:p>
            <a:pPr algn="just"/>
            <a:r>
              <a:rPr lang="en-US" b="1" dirty="0"/>
              <a:t>Each participant will receive a unique commemorative medal and a Peace Ambassador Certificate in recognition of their contribution to the GPGs.  The certificate is an important contributory factor to your Curriculum Vitae and can be an important addition to your cross-curricular learning.  </a:t>
            </a:r>
          </a:p>
          <a:p>
            <a:endParaRPr lang="en-GB" dirty="0"/>
          </a:p>
        </p:txBody>
      </p:sp>
      <p:pic>
        <p:nvPicPr>
          <p:cNvPr id="3" name="Picture 2" descr="A picture containing clipart&#10;&#10;Description generated with high confidence">
            <a:extLst>
              <a:ext uri="{FF2B5EF4-FFF2-40B4-BE49-F238E27FC236}">
                <a16:creationId xmlns:a16="http://schemas.microsoft.com/office/drawing/2014/main" id="{B2F85680-3FDD-4E3D-9A64-BD70C5CC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9544" y="5471131"/>
            <a:ext cx="1655763" cy="1004496"/>
          </a:xfrm>
          <a:prstGeom prst="rect">
            <a:avLst/>
          </a:prstGeom>
        </p:spPr>
      </p:pic>
      <p:pic>
        <p:nvPicPr>
          <p:cNvPr id="2" name="Picture 1">
            <a:extLst>
              <a:ext uri="{FF2B5EF4-FFF2-40B4-BE49-F238E27FC236}">
                <a16:creationId xmlns:a16="http://schemas.microsoft.com/office/drawing/2014/main" id="{D899256E-C3A1-775A-6E1C-6BB8746CC81D}"/>
              </a:ext>
            </a:extLst>
          </p:cNvPr>
          <p:cNvPicPr>
            <a:picLocks noChangeAspect="1"/>
          </p:cNvPicPr>
          <p:nvPr/>
        </p:nvPicPr>
        <p:blipFill>
          <a:blip r:embed="rId3"/>
          <a:stretch>
            <a:fillRect/>
          </a:stretch>
        </p:blipFill>
        <p:spPr>
          <a:xfrm>
            <a:off x="2123728" y="4620025"/>
            <a:ext cx="3672408" cy="2008838"/>
          </a:xfrm>
          <a:prstGeom prst="rect">
            <a:avLst/>
          </a:prstGeom>
        </p:spPr>
      </p:pic>
    </p:spTree>
    <p:extLst>
      <p:ext uri="{BB962C8B-B14F-4D97-AF65-F5344CB8AC3E}">
        <p14:creationId xmlns:p14="http://schemas.microsoft.com/office/powerpoint/2010/main" val="4271129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26268" y="66493"/>
            <a:ext cx="9396536" cy="647601"/>
          </a:xfrm>
        </p:spPr>
        <p:txBody>
          <a:bodyPr>
            <a:normAutofit fontScale="90000"/>
          </a:bodyPr>
          <a:lstStyle/>
          <a:p>
            <a:pPr algn="ctr" eaLnBrk="1" hangingPunct="1"/>
            <a:r>
              <a:rPr lang="en-US" sz="6600" b="1">
                <a:ln w="22225">
                  <a:solidFill>
                    <a:schemeClr val="accent2"/>
                  </a:solidFill>
                  <a:prstDash val="solid"/>
                </a:ln>
                <a:solidFill>
                  <a:schemeClr val="accent2">
                    <a:lumMod val="40000"/>
                    <a:lumOff val="60000"/>
                  </a:schemeClr>
                </a:solidFill>
              </a:rPr>
              <a:t>A CROSS- CURRICULAR PEACE EDUCATION</a:t>
            </a:r>
            <a:br>
              <a:rPr lang="en-US" sz="6600" b="1">
                <a:ln w="22225">
                  <a:solidFill>
                    <a:schemeClr val="accent2"/>
                  </a:solidFill>
                  <a:prstDash val="solid"/>
                </a:ln>
                <a:solidFill>
                  <a:schemeClr val="accent2">
                    <a:lumMod val="40000"/>
                    <a:lumOff val="60000"/>
                  </a:schemeClr>
                </a:solidFill>
              </a:rPr>
            </a:br>
            <a:r>
              <a:rPr lang="en-US" sz="6600" b="1">
                <a:ln w="22225">
                  <a:solidFill>
                    <a:schemeClr val="accent2"/>
                  </a:solidFill>
                  <a:prstDash val="solid"/>
                </a:ln>
                <a:solidFill>
                  <a:schemeClr val="accent2">
                    <a:lumMod val="40000"/>
                    <a:lumOff val="60000"/>
                  </a:schemeClr>
                </a:solidFill>
              </a:rPr>
              <a:t>PROGRAMME THROUGH PLAY</a:t>
            </a:r>
            <a:endParaRPr lang="en-GB" sz="2800" dirty="0"/>
          </a:p>
        </p:txBody>
      </p:sp>
      <p:sp>
        <p:nvSpPr>
          <p:cNvPr id="16386" name="Text Box 10"/>
          <p:cNvSpPr txBox="1">
            <a:spLocks noChangeArrowheads="1"/>
          </p:cNvSpPr>
          <p:nvPr/>
        </p:nvSpPr>
        <p:spPr bwMode="auto">
          <a:xfrm>
            <a:off x="2195513" y="2133600"/>
            <a:ext cx="5275262" cy="366713"/>
          </a:xfrm>
          <a:prstGeom prst="rect">
            <a:avLst/>
          </a:prstGeom>
          <a:noFill/>
          <a:ln w="9525">
            <a:noFill/>
            <a:miter lim="800000"/>
            <a:headEnd/>
            <a:tailEnd/>
          </a:ln>
        </p:spPr>
        <p:txBody>
          <a:bodyPr>
            <a:spAutoFit/>
          </a:bodyPr>
          <a:lstStyle/>
          <a:p>
            <a:endParaRPr lang="en-GB"/>
          </a:p>
        </p:txBody>
      </p:sp>
      <p:sp>
        <p:nvSpPr>
          <p:cNvPr id="16387" name="Text Box 14"/>
          <p:cNvSpPr txBox="1">
            <a:spLocks noChangeArrowheads="1"/>
          </p:cNvSpPr>
          <p:nvPr/>
        </p:nvSpPr>
        <p:spPr bwMode="auto">
          <a:xfrm>
            <a:off x="593533" y="3429000"/>
            <a:ext cx="7091995" cy="2585323"/>
          </a:xfrm>
          <a:prstGeom prst="rect">
            <a:avLst/>
          </a:prstGeom>
          <a:noFill/>
          <a:ln w="9525">
            <a:noFill/>
            <a:miter lim="800000"/>
            <a:headEnd/>
            <a:tailEnd/>
          </a:ln>
        </p:spPr>
        <p:txBody>
          <a:bodyPr wrap="square">
            <a:spAutoFit/>
          </a:bodyPr>
          <a:lstStyle/>
          <a:p>
            <a:pPr algn="just"/>
            <a:r>
              <a:rPr lang="en-US" b="1"/>
              <a:t>Includes: </a:t>
            </a:r>
          </a:p>
          <a:p>
            <a:pPr algn="just"/>
            <a:r>
              <a:rPr lang="en-US" b="1"/>
              <a:t>Cultural Games, Football, Cricket, Touch Rugby, Rounders, Bulldog, Basketball, Table Tennis, Cycling, Volley Ball </a:t>
            </a:r>
          </a:p>
          <a:p>
            <a:pPr algn="just"/>
            <a:endParaRPr lang="en-US" b="1"/>
          </a:p>
          <a:p>
            <a:pPr algn="just"/>
            <a:r>
              <a:rPr lang="en-US" b="1"/>
              <a:t>Workshops: Graffiti Art, Debating Skills, Interviews, Performance Art </a:t>
            </a:r>
          </a:p>
          <a:p>
            <a:pPr algn="just"/>
            <a:endParaRPr lang="en-US" b="1"/>
          </a:p>
          <a:p>
            <a:pPr algn="just"/>
            <a:r>
              <a:rPr lang="en-US" b="1"/>
              <a:t>Excursions: Christmas truces, Tyncott, Passchendaele, The Last Post, Ypres</a:t>
            </a:r>
            <a:endParaRPr lang="en-US" b="1" dirty="0"/>
          </a:p>
        </p:txBody>
      </p:sp>
      <p:pic>
        <p:nvPicPr>
          <p:cNvPr id="3" name="Picture 2" descr="A picture containing clipart&#10;&#10;Description generated with high confidence">
            <a:extLst>
              <a:ext uri="{FF2B5EF4-FFF2-40B4-BE49-F238E27FC236}">
                <a16:creationId xmlns:a16="http://schemas.microsoft.com/office/drawing/2014/main" id="{B2F85680-3FDD-4E3D-9A64-BD70C5CC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385" y="5754152"/>
            <a:ext cx="1655763" cy="1004496"/>
          </a:xfrm>
          <a:prstGeom prst="rect">
            <a:avLst/>
          </a:prstGeom>
        </p:spPr>
      </p:pic>
      <p:pic>
        <p:nvPicPr>
          <p:cNvPr id="2" name="Picture 1">
            <a:extLst>
              <a:ext uri="{FF2B5EF4-FFF2-40B4-BE49-F238E27FC236}">
                <a16:creationId xmlns:a16="http://schemas.microsoft.com/office/drawing/2014/main" id="{513E5B85-3E44-209F-9BA8-1C90528D54E8}"/>
              </a:ext>
            </a:extLst>
          </p:cNvPr>
          <p:cNvPicPr>
            <a:picLocks noChangeAspect="1"/>
          </p:cNvPicPr>
          <p:nvPr/>
        </p:nvPicPr>
        <p:blipFill>
          <a:blip r:embed="rId3"/>
          <a:stretch>
            <a:fillRect/>
          </a:stretch>
        </p:blipFill>
        <p:spPr>
          <a:xfrm>
            <a:off x="4283968" y="5755377"/>
            <a:ext cx="2085013" cy="1005927"/>
          </a:xfrm>
          <a:prstGeom prst="rect">
            <a:avLst/>
          </a:prstGeom>
        </p:spPr>
      </p:pic>
      <p:pic>
        <p:nvPicPr>
          <p:cNvPr id="5" name="Picture 4">
            <a:extLst>
              <a:ext uri="{FF2B5EF4-FFF2-40B4-BE49-F238E27FC236}">
                <a16:creationId xmlns:a16="http://schemas.microsoft.com/office/drawing/2014/main" id="{CD14DF91-3DD4-B3BE-B44A-9863E02D3A84}"/>
              </a:ext>
            </a:extLst>
          </p:cNvPr>
          <p:cNvPicPr>
            <a:picLocks noChangeAspect="1"/>
          </p:cNvPicPr>
          <p:nvPr/>
        </p:nvPicPr>
        <p:blipFill>
          <a:blip r:embed="rId4"/>
          <a:stretch>
            <a:fillRect/>
          </a:stretch>
        </p:blipFill>
        <p:spPr>
          <a:xfrm>
            <a:off x="6775337" y="5776973"/>
            <a:ext cx="1039011" cy="1026642"/>
          </a:xfrm>
          <a:prstGeom prst="rect">
            <a:avLst/>
          </a:prstGeom>
        </p:spPr>
      </p:pic>
    </p:spTree>
    <p:extLst>
      <p:ext uri="{BB962C8B-B14F-4D97-AF65-F5344CB8AC3E}">
        <p14:creationId xmlns:p14="http://schemas.microsoft.com/office/powerpoint/2010/main" val="486276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1720" y="332656"/>
            <a:ext cx="4680520" cy="633313"/>
          </a:xfrm>
        </p:spPr>
        <p:txBody>
          <a:bodyPr/>
          <a:lstStyle/>
          <a:p>
            <a:r>
              <a:rPr lang="en-US" b="1">
                <a:ln w="22225">
                  <a:solidFill>
                    <a:schemeClr val="accent2"/>
                  </a:solidFill>
                  <a:prstDash val="solid"/>
                </a:ln>
                <a:solidFill>
                  <a:schemeClr val="accent2">
                    <a:lumMod val="40000"/>
                    <a:lumOff val="60000"/>
                  </a:schemeClr>
                </a:solidFill>
              </a:rPr>
              <a:t>EVENT DATES</a:t>
            </a:r>
            <a:endParaRPr lang="en-GB" dirty="0"/>
          </a:p>
        </p:txBody>
      </p:sp>
      <p:sp>
        <p:nvSpPr>
          <p:cNvPr id="3" name="Subtitle 2"/>
          <p:cNvSpPr>
            <a:spLocks noGrp="1"/>
          </p:cNvSpPr>
          <p:nvPr>
            <p:ph type="subTitle" idx="1"/>
          </p:nvPr>
        </p:nvSpPr>
        <p:spPr>
          <a:xfrm>
            <a:off x="2267744" y="970025"/>
            <a:ext cx="3960441" cy="5616624"/>
          </a:xfrm>
        </p:spPr>
        <p:txBody>
          <a:bodyPr>
            <a:normAutofit lnSpcReduction="10000"/>
          </a:bodyPr>
          <a:lstStyle/>
          <a:p>
            <a:pPr algn="ctr"/>
            <a:r>
              <a:rPr lang="en-GB" sz="2400" b="1">
                <a:solidFill>
                  <a:schemeClr val="tx1"/>
                </a:solidFill>
              </a:rPr>
              <a:t> Monday 16</a:t>
            </a:r>
            <a:r>
              <a:rPr lang="en-GB" sz="2400" b="1" baseline="30000">
                <a:solidFill>
                  <a:schemeClr val="tx1"/>
                </a:solidFill>
              </a:rPr>
              <a:t>th</a:t>
            </a:r>
            <a:r>
              <a:rPr lang="en-GB" sz="2400" b="1">
                <a:solidFill>
                  <a:schemeClr val="tx1"/>
                </a:solidFill>
              </a:rPr>
              <a:t> Sept</a:t>
            </a:r>
          </a:p>
          <a:p>
            <a:pPr algn="ctr"/>
            <a:r>
              <a:rPr lang="en-GB" sz="2400" b="1">
                <a:solidFill>
                  <a:srgbClr val="FF0000"/>
                </a:solidFill>
              </a:rPr>
              <a:t>Welcome to the GPGs</a:t>
            </a:r>
          </a:p>
          <a:p>
            <a:pPr algn="ctr"/>
            <a:r>
              <a:rPr lang="en-GB" sz="2400" b="1">
                <a:solidFill>
                  <a:schemeClr val="tx1"/>
                </a:solidFill>
              </a:rPr>
              <a:t>Tuesday 17</a:t>
            </a:r>
            <a:r>
              <a:rPr lang="en-GB" sz="2400" b="1" baseline="30000">
                <a:solidFill>
                  <a:schemeClr val="tx1"/>
                </a:solidFill>
              </a:rPr>
              <a:t>th</a:t>
            </a:r>
            <a:r>
              <a:rPr lang="en-GB" sz="2400" b="1">
                <a:solidFill>
                  <a:schemeClr val="tx1"/>
                </a:solidFill>
              </a:rPr>
              <a:t> Sept</a:t>
            </a:r>
          </a:p>
          <a:p>
            <a:pPr algn="ctr"/>
            <a:r>
              <a:rPr lang="en-GB" sz="2400" b="1">
                <a:solidFill>
                  <a:srgbClr val="00B050"/>
                </a:solidFill>
              </a:rPr>
              <a:t>Commemoration Day</a:t>
            </a:r>
          </a:p>
          <a:p>
            <a:pPr algn="ctr"/>
            <a:r>
              <a:rPr lang="en-GB" sz="2400" b="1">
                <a:solidFill>
                  <a:schemeClr val="tx1"/>
                </a:solidFill>
              </a:rPr>
              <a:t> Wednesday 18</a:t>
            </a:r>
            <a:r>
              <a:rPr lang="en-GB" sz="2400" b="1" baseline="30000">
                <a:solidFill>
                  <a:schemeClr val="tx1"/>
                </a:solidFill>
              </a:rPr>
              <a:t>th</a:t>
            </a:r>
            <a:r>
              <a:rPr lang="en-GB" sz="2400" b="1">
                <a:solidFill>
                  <a:schemeClr val="tx1"/>
                </a:solidFill>
              </a:rPr>
              <a:t> Sept</a:t>
            </a:r>
          </a:p>
          <a:p>
            <a:pPr algn="ctr"/>
            <a:r>
              <a:rPr lang="en-GB" sz="2400" b="1">
                <a:solidFill>
                  <a:srgbClr val="FFC000"/>
                </a:solidFill>
              </a:rPr>
              <a:t>Peace Day Celebration</a:t>
            </a:r>
          </a:p>
          <a:p>
            <a:pPr algn="ctr"/>
            <a:r>
              <a:rPr lang="en-GB" sz="2400" b="1">
                <a:solidFill>
                  <a:schemeClr val="tx1"/>
                </a:solidFill>
              </a:rPr>
              <a:t>Thursday 19</a:t>
            </a:r>
            <a:r>
              <a:rPr lang="en-GB" sz="2400" b="1" baseline="30000">
                <a:solidFill>
                  <a:schemeClr val="tx1"/>
                </a:solidFill>
              </a:rPr>
              <a:t>th</a:t>
            </a:r>
            <a:r>
              <a:rPr lang="en-GB" sz="2400" b="1">
                <a:solidFill>
                  <a:schemeClr val="tx1"/>
                </a:solidFill>
              </a:rPr>
              <a:t> Sept</a:t>
            </a:r>
          </a:p>
          <a:p>
            <a:pPr algn="ctr"/>
            <a:r>
              <a:rPr lang="en-GB" sz="2400" b="1">
                <a:solidFill>
                  <a:srgbClr val="0070C0"/>
                </a:solidFill>
              </a:rPr>
              <a:t>Peace Field Day</a:t>
            </a:r>
          </a:p>
          <a:p>
            <a:pPr algn="ctr"/>
            <a:r>
              <a:rPr lang="en-GB" sz="2400" b="1">
                <a:solidFill>
                  <a:schemeClr val="tx1"/>
                </a:solidFill>
              </a:rPr>
              <a:t>Friday 20</a:t>
            </a:r>
            <a:r>
              <a:rPr lang="en-GB" sz="2400" b="1" baseline="30000">
                <a:solidFill>
                  <a:schemeClr val="tx1"/>
                </a:solidFill>
              </a:rPr>
              <a:t>th</a:t>
            </a:r>
            <a:r>
              <a:rPr lang="en-GB" sz="2400" b="1">
                <a:solidFill>
                  <a:schemeClr val="tx1"/>
                </a:solidFill>
              </a:rPr>
              <a:t> Sept</a:t>
            </a:r>
          </a:p>
          <a:p>
            <a:pPr algn="ctr"/>
            <a:r>
              <a:rPr lang="en-GB" sz="2400" b="1">
                <a:solidFill>
                  <a:srgbClr val="7030A0"/>
                </a:solidFill>
              </a:rPr>
              <a:t>International Day of Peace</a:t>
            </a:r>
          </a:p>
          <a:p>
            <a:pPr algn="ctr"/>
            <a:r>
              <a:rPr lang="en-GB" sz="2400" b="1">
                <a:solidFill>
                  <a:schemeClr val="tx1"/>
                </a:solidFill>
              </a:rPr>
              <a:t>Saturday 21st Sept</a:t>
            </a:r>
          </a:p>
          <a:p>
            <a:pPr algn="ctr"/>
            <a:r>
              <a:rPr lang="en-GB" sz="2400" b="1">
                <a:solidFill>
                  <a:schemeClr val="accent6">
                    <a:lumMod val="75000"/>
                  </a:schemeClr>
                </a:solidFill>
              </a:rPr>
              <a:t>Football and Peace Day</a:t>
            </a:r>
          </a:p>
          <a:p>
            <a:pPr algn="ctr"/>
            <a:endParaRPr lang="en-GB" sz="2400" b="1" dirty="0">
              <a:solidFill>
                <a:schemeClr val="accent6">
                  <a:lumMod val="75000"/>
                </a:schemeClr>
              </a:solidFill>
            </a:endParaRPr>
          </a:p>
        </p:txBody>
      </p:sp>
      <p:pic>
        <p:nvPicPr>
          <p:cNvPr id="5" name="Picture 4" descr="A picture containing clipart&#10;&#10;Description generated with high confidence">
            <a:extLst>
              <a:ext uri="{FF2B5EF4-FFF2-40B4-BE49-F238E27FC236}">
                <a16:creationId xmlns:a16="http://schemas.microsoft.com/office/drawing/2014/main" id="{EF7095AE-4EBE-4F04-8060-DE20FF86B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153" y="5462447"/>
            <a:ext cx="1626567" cy="986784"/>
          </a:xfrm>
          <a:prstGeom prst="rect">
            <a:avLst/>
          </a:prstGeom>
        </p:spPr>
      </p:pic>
      <p:pic>
        <p:nvPicPr>
          <p:cNvPr id="4" name="Picture 3">
            <a:extLst>
              <a:ext uri="{FF2B5EF4-FFF2-40B4-BE49-F238E27FC236}">
                <a16:creationId xmlns:a16="http://schemas.microsoft.com/office/drawing/2014/main" id="{F0EC138C-D907-0694-89FA-C83D24991B92}"/>
              </a:ext>
            </a:extLst>
          </p:cNvPr>
          <p:cNvPicPr>
            <a:picLocks noChangeAspect="1"/>
          </p:cNvPicPr>
          <p:nvPr/>
        </p:nvPicPr>
        <p:blipFill>
          <a:blip r:embed="rId3"/>
          <a:stretch>
            <a:fillRect/>
          </a:stretch>
        </p:blipFill>
        <p:spPr>
          <a:xfrm>
            <a:off x="6444209" y="5391986"/>
            <a:ext cx="2085013" cy="1005927"/>
          </a:xfrm>
          <a:prstGeom prst="rect">
            <a:avLst/>
          </a:prstGeom>
        </p:spPr>
      </p:pic>
    </p:spTree>
    <p:extLst>
      <p:ext uri="{BB962C8B-B14F-4D97-AF65-F5344CB8AC3E}">
        <p14:creationId xmlns:p14="http://schemas.microsoft.com/office/powerpoint/2010/main" val="2348033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692696"/>
            <a:ext cx="2594249" cy="947192"/>
          </a:xfrm>
        </p:spPr>
        <p:txBody>
          <a:bodyPr/>
          <a:lstStyle/>
          <a:p>
            <a:r>
              <a:rPr lang="en-US" b="1" dirty="0">
                <a:ln w="22225">
                  <a:solidFill>
                    <a:schemeClr val="accent2"/>
                  </a:solidFill>
                  <a:prstDash val="solid"/>
                </a:ln>
                <a:solidFill>
                  <a:schemeClr val="accent2">
                    <a:lumMod val="40000"/>
                    <a:lumOff val="60000"/>
                  </a:schemeClr>
                </a:solidFill>
              </a:rPr>
              <a:t>Numbers</a:t>
            </a:r>
            <a:endParaRPr lang="en-GB" dirty="0"/>
          </a:p>
        </p:txBody>
      </p:sp>
      <p:sp>
        <p:nvSpPr>
          <p:cNvPr id="3" name="Content Placeholder 2"/>
          <p:cNvSpPr>
            <a:spLocks noGrp="1"/>
          </p:cNvSpPr>
          <p:nvPr>
            <p:ph idx="1"/>
          </p:nvPr>
        </p:nvSpPr>
        <p:spPr>
          <a:xfrm>
            <a:off x="611560" y="1658143"/>
            <a:ext cx="6347714" cy="3880773"/>
          </a:xfrm>
        </p:spPr>
        <p:txBody>
          <a:bodyPr>
            <a:normAutofit/>
          </a:bodyPr>
          <a:lstStyle/>
          <a:p>
            <a:pPr marL="0" indent="0" algn="ctr">
              <a:buNone/>
            </a:pPr>
            <a:endParaRPr lang="en-GB" sz="2400" dirty="0"/>
          </a:p>
          <a:p>
            <a:pPr marL="0" indent="0" algn="ctr">
              <a:buNone/>
            </a:pPr>
            <a:endParaRPr lang="en-GB" sz="2400" dirty="0"/>
          </a:p>
          <a:p>
            <a:pPr marL="0" indent="0" algn="ctr">
              <a:buNone/>
            </a:pPr>
            <a:endParaRPr lang="en-GB" dirty="0"/>
          </a:p>
          <a:p>
            <a:pPr marL="0" indent="0" algn="ctr">
              <a:buNone/>
            </a:pPr>
            <a:endParaRPr lang="en-GB" dirty="0"/>
          </a:p>
          <a:p>
            <a:pPr marL="0" indent="0" algn="ctr">
              <a:buNone/>
            </a:pPr>
            <a:endParaRPr lang="en-GB" dirty="0"/>
          </a:p>
        </p:txBody>
      </p:sp>
      <p:pic>
        <p:nvPicPr>
          <p:cNvPr id="5" name="Picture 4" descr="A picture containing clipart&#10;&#10;Description generated with high confidence">
            <a:extLst>
              <a:ext uri="{FF2B5EF4-FFF2-40B4-BE49-F238E27FC236}">
                <a16:creationId xmlns:a16="http://schemas.microsoft.com/office/drawing/2014/main" id="{9C5B9A04-4879-46BD-8870-CE3498329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28" y="444780"/>
            <a:ext cx="1398809" cy="848611"/>
          </a:xfrm>
          <a:prstGeom prst="rect">
            <a:avLst/>
          </a:prstGeom>
        </p:spPr>
      </p:pic>
      <p:pic>
        <p:nvPicPr>
          <p:cNvPr id="4" name="Picture 3">
            <a:extLst>
              <a:ext uri="{FF2B5EF4-FFF2-40B4-BE49-F238E27FC236}">
                <a16:creationId xmlns:a16="http://schemas.microsoft.com/office/drawing/2014/main" id="{2F303C9D-4E23-6F8C-9BC5-7138E07C1567}"/>
              </a:ext>
            </a:extLst>
          </p:cNvPr>
          <p:cNvPicPr>
            <a:picLocks noChangeAspect="1"/>
          </p:cNvPicPr>
          <p:nvPr/>
        </p:nvPicPr>
        <p:blipFill>
          <a:blip r:embed="rId3"/>
          <a:stretch>
            <a:fillRect/>
          </a:stretch>
        </p:blipFill>
        <p:spPr>
          <a:xfrm>
            <a:off x="6084168" y="444780"/>
            <a:ext cx="2085013" cy="1005927"/>
          </a:xfrm>
          <a:prstGeom prst="rect">
            <a:avLst/>
          </a:prstGeom>
        </p:spPr>
      </p:pic>
      <p:pic>
        <p:nvPicPr>
          <p:cNvPr id="8" name="Picture 7">
            <a:extLst>
              <a:ext uri="{FF2B5EF4-FFF2-40B4-BE49-F238E27FC236}">
                <a16:creationId xmlns:a16="http://schemas.microsoft.com/office/drawing/2014/main" id="{5E0D8BE6-7442-8BD8-8EB6-F729778FD5CD}"/>
              </a:ext>
            </a:extLst>
          </p:cNvPr>
          <p:cNvPicPr>
            <a:picLocks noChangeAspect="1"/>
          </p:cNvPicPr>
          <p:nvPr/>
        </p:nvPicPr>
        <p:blipFill>
          <a:blip r:embed="rId4"/>
          <a:stretch>
            <a:fillRect/>
          </a:stretch>
        </p:blipFill>
        <p:spPr>
          <a:xfrm>
            <a:off x="3131840" y="4923170"/>
            <a:ext cx="1536325" cy="1518036"/>
          </a:xfrm>
          <a:prstGeom prst="rect">
            <a:avLst/>
          </a:prstGeom>
        </p:spPr>
      </p:pic>
      <p:graphicFrame>
        <p:nvGraphicFramePr>
          <p:cNvPr id="10" name="TextBox 6">
            <a:extLst>
              <a:ext uri="{FF2B5EF4-FFF2-40B4-BE49-F238E27FC236}">
                <a16:creationId xmlns:a16="http://schemas.microsoft.com/office/drawing/2014/main" id="{CB0A6C23-EB69-4812-12F0-027C5F662D9F}"/>
              </a:ext>
            </a:extLst>
          </p:cNvPr>
          <p:cNvGraphicFramePr/>
          <p:nvPr/>
        </p:nvGraphicFramePr>
        <p:xfrm>
          <a:off x="1229133" y="1450707"/>
          <a:ext cx="5112568" cy="34163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61455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584" y="1412776"/>
            <a:ext cx="7704856" cy="5539978"/>
          </a:xfrm>
          <a:prstGeom prst="rect">
            <a:avLst/>
          </a:prstGeom>
          <a:noFill/>
        </p:spPr>
        <p:txBody>
          <a:bodyPr wrap="square" rtlCol="0">
            <a:spAutoFit/>
          </a:bodyPr>
          <a:lstStyle/>
          <a:p>
            <a:pPr algn="ctr">
              <a:spcAft>
                <a:spcPts val="0"/>
              </a:spcAft>
            </a:pPr>
            <a:r>
              <a:rPr lang="en-US" sz="3200" b="1" dirty="0">
                <a:ln w="22225">
                  <a:solidFill>
                    <a:schemeClr val="accent2"/>
                  </a:solidFill>
                  <a:prstDash val="solid"/>
                </a:ln>
                <a:solidFill>
                  <a:schemeClr val="accent2">
                    <a:lumMod val="40000"/>
                    <a:lumOff val="60000"/>
                  </a:schemeClr>
                </a:solidFill>
              </a:rPr>
              <a:t>Accommodation and Food</a:t>
            </a:r>
          </a:p>
          <a:p>
            <a:pPr algn="ctr">
              <a:spcAft>
                <a:spcPts val="0"/>
              </a:spcAft>
            </a:pPr>
            <a:endParaRPr lang="en-GB" b="1" kern="50" dirty="0">
              <a:solidFill>
                <a:srgbClr val="FF0000"/>
              </a:solidFill>
              <a:latin typeface="Times New Roman" panose="02020603050405020304" pitchFamily="18" charset="0"/>
              <a:ea typeface="Arial Unicode MS" panose="020B0604020202020204" pitchFamily="34" charset="-128"/>
              <a:cs typeface="Tahoma" panose="020B0604030504040204" pitchFamily="34" charset="0"/>
            </a:endParaRPr>
          </a:p>
          <a:p>
            <a:pPr algn="just">
              <a:spcAft>
                <a:spcPts val="0"/>
              </a:spcAft>
            </a:pPr>
            <a:r>
              <a:rPr lang="en-GB" b="1" kern="50" dirty="0">
                <a:latin typeface="Times New Roman" panose="02020603050405020304" pitchFamily="18" charset="0"/>
                <a:ea typeface="Arial Unicode MS" panose="020B0604020202020204" pitchFamily="34" charset="-128"/>
                <a:cs typeface="Tahoma" panose="020B0604030504040204" pitchFamily="34" charset="0"/>
              </a:rPr>
              <a:t> All participants will stay at The  </a:t>
            </a:r>
            <a:r>
              <a:rPr lang="en-GB" b="1" kern="50" dirty="0">
                <a:latin typeface="Times New Roman" panose="02020603050405020304" pitchFamily="18" charset="0"/>
                <a:ea typeface="Arial Unicode MS" panose="020B0604020202020204" pitchFamily="34" charset="-128"/>
                <a:cs typeface="Tahoma" panose="020B0604030504040204" pitchFamily="34" charset="0"/>
                <a:hlinkClick r:id="rId2"/>
              </a:rPr>
              <a:t>Peace Village</a:t>
            </a:r>
            <a:r>
              <a:rPr lang="en-GB" b="1" kern="50" dirty="0">
                <a:latin typeface="Times New Roman" panose="02020603050405020304" pitchFamily="18" charset="0"/>
                <a:ea typeface="Arial Unicode MS" panose="020B0604020202020204" pitchFamily="34" charset="-128"/>
                <a:cs typeface="Tahoma" panose="020B0604030504040204" pitchFamily="34" charset="0"/>
              </a:rPr>
              <a:t> which is a peace education centre.  All rooms accommodate 4 to 8 people.</a:t>
            </a:r>
          </a:p>
          <a:p>
            <a:pPr algn="just">
              <a:spcAft>
                <a:spcPts val="0"/>
              </a:spcAft>
            </a:pPr>
            <a:endParaRPr lang="en-GB" b="1" kern="50" dirty="0">
              <a:latin typeface="Times New Roman" panose="02020603050405020304" pitchFamily="18" charset="0"/>
              <a:ea typeface="Arial Unicode MS" panose="020B0604020202020204" pitchFamily="34" charset="-128"/>
              <a:cs typeface="Tahoma" panose="020B0604030504040204" pitchFamily="34" charset="0"/>
            </a:endParaRPr>
          </a:p>
          <a:p>
            <a:pPr algn="just">
              <a:spcAft>
                <a:spcPts val="0"/>
              </a:spcAft>
            </a:pPr>
            <a:r>
              <a:rPr lang="en-GB" b="1" kern="50" dirty="0">
                <a:latin typeface="Times New Roman" panose="02020603050405020304" pitchFamily="18" charset="0"/>
                <a:ea typeface="Arial Unicode MS" panose="020B0604020202020204" pitchFamily="34" charset="-128"/>
                <a:cs typeface="Tahoma" panose="020B0604030504040204" pitchFamily="34" charset="0"/>
              </a:rPr>
              <a:t>There are 3 meals a day; breakfast, lunch &amp; dinner.  Please notify your member of staff as soon as possible of any dietary requirements.</a:t>
            </a:r>
          </a:p>
          <a:p>
            <a:pPr algn="just">
              <a:spcAft>
                <a:spcPts val="0"/>
              </a:spcAft>
            </a:pPr>
            <a:endParaRPr lang="en-GB" b="1" kern="50" dirty="0">
              <a:latin typeface="Times New Roman" panose="02020603050405020304" pitchFamily="18" charset="0"/>
              <a:ea typeface="Arial Unicode MS" panose="020B0604020202020204" pitchFamily="34" charset="-128"/>
              <a:cs typeface="Tahoma" panose="020B0604030504040204" pitchFamily="34" charset="0"/>
            </a:endParaRPr>
          </a:p>
          <a:p>
            <a:pPr algn="just">
              <a:spcAft>
                <a:spcPts val="0"/>
              </a:spcAft>
            </a:pPr>
            <a:r>
              <a:rPr lang="en-GB" sz="2800" b="1" kern="50" dirty="0">
                <a:latin typeface="Times New Roman" panose="02020603050405020304" pitchFamily="18" charset="0"/>
                <a:ea typeface="Arial Unicode MS" panose="020B0604020202020204" pitchFamily="34" charset="-128"/>
                <a:cs typeface="Tahoma" panose="020B0604030504040204" pitchFamily="34" charset="0"/>
              </a:rPr>
              <a:t>Strict rules</a:t>
            </a:r>
            <a:r>
              <a:rPr lang="en-GB" b="1" kern="50" dirty="0">
                <a:latin typeface="Times New Roman" panose="02020603050405020304" pitchFamily="18" charset="0"/>
                <a:ea typeface="Arial Unicode MS" panose="020B0604020202020204" pitchFamily="34" charset="-128"/>
                <a:cs typeface="Tahoma" panose="020B0604030504040204" pitchFamily="34" charset="0"/>
              </a:rPr>
              <a:t>: </a:t>
            </a:r>
          </a:p>
          <a:p>
            <a:pPr algn="just">
              <a:spcAft>
                <a:spcPts val="0"/>
              </a:spcAft>
            </a:pPr>
            <a:r>
              <a:rPr lang="en-GB" b="1" dirty="0"/>
              <a:t>Do not bring laptops, consoles, jewellery, personal artefacts or inappropriate clothing</a:t>
            </a:r>
            <a:r>
              <a:rPr lang="en-GB" dirty="0"/>
              <a:t>.  The CFA and Peace Village will not be responsible for replacing damaged or lost property.  </a:t>
            </a:r>
          </a:p>
          <a:p>
            <a:pPr algn="just">
              <a:spcAft>
                <a:spcPts val="0"/>
              </a:spcAft>
            </a:pPr>
            <a:endParaRPr lang="en-GB" b="1" kern="50" dirty="0">
              <a:latin typeface="Times New Roman" panose="02020603050405020304" pitchFamily="18" charset="0"/>
              <a:ea typeface="Arial Unicode MS" panose="020B0604020202020204" pitchFamily="34" charset="-128"/>
              <a:cs typeface="Tahoma" panose="020B0604030504040204" pitchFamily="34" charset="0"/>
            </a:endParaRPr>
          </a:p>
          <a:p>
            <a:pPr algn="just">
              <a:spcAft>
                <a:spcPts val="0"/>
              </a:spcAft>
            </a:pPr>
            <a:r>
              <a:rPr lang="en-GB" sz="2400" b="1" kern="50" dirty="0">
                <a:latin typeface="Times New Roman" panose="02020603050405020304" pitchFamily="18" charset="0"/>
                <a:ea typeface="Arial Unicode MS" panose="020B0604020202020204" pitchFamily="34" charset="-128"/>
                <a:cs typeface="Tahoma" panose="020B0604030504040204" pitchFamily="34" charset="0"/>
              </a:rPr>
              <a:t>Damage to property</a:t>
            </a:r>
            <a:r>
              <a:rPr lang="en-GB" b="1" kern="50" dirty="0">
                <a:latin typeface="Times New Roman" panose="02020603050405020304" pitchFamily="18" charset="0"/>
                <a:ea typeface="Arial Unicode MS" panose="020B0604020202020204" pitchFamily="34" charset="-128"/>
                <a:cs typeface="Tahoma" panose="020B0604030504040204" pitchFamily="34" charset="0"/>
              </a:rPr>
              <a:t>: </a:t>
            </a:r>
          </a:p>
          <a:p>
            <a:pPr algn="just">
              <a:spcAft>
                <a:spcPts val="0"/>
              </a:spcAft>
            </a:pPr>
            <a:r>
              <a:rPr lang="en-GB" b="1" kern="50" dirty="0">
                <a:latin typeface="Times New Roman" panose="02020603050405020304" pitchFamily="18" charset="0"/>
                <a:ea typeface="Arial Unicode MS" panose="020B0604020202020204" pitchFamily="34" charset="-128"/>
                <a:cs typeface="Tahoma" panose="020B0604030504040204" pitchFamily="34" charset="0"/>
              </a:rPr>
              <a:t>Any damage caused to The Peace Village property or facilities by any person or persons attending the GPGs will be held accountable to pay for the damage.</a:t>
            </a:r>
          </a:p>
          <a:p>
            <a:pPr algn="just">
              <a:spcAft>
                <a:spcPts val="0"/>
              </a:spcAft>
            </a:pPr>
            <a:endParaRPr lang="en-GB" b="1" kern="50" dirty="0">
              <a:latin typeface="Times New Roman" panose="02020603050405020304" pitchFamily="18" charset="0"/>
              <a:ea typeface="Arial Unicode MS" panose="020B0604020202020204" pitchFamily="34" charset="-128"/>
              <a:cs typeface="Tahoma" panose="020B0604030504040204" pitchFamily="34" charset="0"/>
            </a:endParaRPr>
          </a:p>
        </p:txBody>
      </p:sp>
      <p:pic>
        <p:nvPicPr>
          <p:cNvPr id="4" name="Picture 3" descr="C:\Users\ernie\Pictures\NCFA website\peacevillage_200.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455876" y="260648"/>
            <a:ext cx="2448272" cy="1152128"/>
          </a:xfrm>
          <a:prstGeom prst="rect">
            <a:avLst/>
          </a:prstGeom>
          <a:noFill/>
          <a:ln>
            <a:noFill/>
          </a:ln>
        </p:spPr>
      </p:pic>
    </p:spTree>
    <p:extLst>
      <p:ext uri="{BB962C8B-B14F-4D97-AF65-F5344CB8AC3E}">
        <p14:creationId xmlns:p14="http://schemas.microsoft.com/office/powerpoint/2010/main" val="130553017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6445</TotalTime>
  <Words>1166</Words>
  <Application>Microsoft Office PowerPoint</Application>
  <PresentationFormat>On-screen Show (4:3)</PresentationFormat>
  <Paragraphs>125</Paragraphs>
  <Slides>16</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3" baseType="lpstr">
      <vt:lpstr>Arial</vt:lpstr>
      <vt:lpstr>Calibri</vt:lpstr>
      <vt:lpstr>Times New Roman</vt:lpstr>
      <vt:lpstr>Trebuchet MS</vt:lpstr>
      <vt:lpstr>Wingdings 3</vt:lpstr>
      <vt:lpstr>Facet</vt:lpstr>
      <vt:lpstr>Microsoft Word Document</vt:lpstr>
      <vt:lpstr>PowerPoint Presentation</vt:lpstr>
      <vt:lpstr>Florida in the  FIRST WORLD WAR</vt:lpstr>
      <vt:lpstr>GLOBAL PEACE GAMES 2025</vt:lpstr>
      <vt:lpstr>Peace Education</vt:lpstr>
      <vt:lpstr>Peace Ambassadors</vt:lpstr>
      <vt:lpstr>A CROSS- CURRICULAR PEACE EDUCATION PROGRAMME THROUGH PLAY</vt:lpstr>
      <vt:lpstr>EVENT DATES</vt:lpstr>
      <vt:lpstr>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Children's Football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Ernie Brennan</dc:creator>
  <cp:lastModifiedBy>Ernie Brennan</cp:lastModifiedBy>
  <cp:revision>317</cp:revision>
  <dcterms:created xsi:type="dcterms:W3CDTF">2013-09-03T12:30:00Z</dcterms:created>
  <dcterms:modified xsi:type="dcterms:W3CDTF">2025-07-15T15:27:06Z</dcterms:modified>
</cp:coreProperties>
</file>