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ZnnWRSwv3XWF3mfyvArPMJp8n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70BF83-AE84-40BE-9423-871873B00822}">
  <a:tblStyle styleId="{5E70BF83-AE84-40BE-9423-871873B0082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howGuides="1">
      <p:cViewPr varScale="1">
        <p:scale>
          <a:sx n="128" d="100"/>
          <a:sy n="128" d="100"/>
        </p:scale>
        <p:origin x="3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Slide 1 </a:t>
            </a:r>
            <a:endParaRPr b="1"/>
          </a:p>
          <a:p>
            <a:pPr marL="0" lvl="0" indent="0" algn="l" rtl="0">
              <a:lnSpc>
                <a:spcPct val="100000"/>
              </a:lnSpc>
              <a:spcBef>
                <a:spcPts val="0"/>
              </a:spcBef>
              <a:spcAft>
                <a:spcPts val="0"/>
              </a:spcAft>
              <a:buSzPts val="1100"/>
              <a:buNone/>
            </a:pPr>
            <a:r>
              <a:rPr lang="en-GB"/>
              <a:t>Introduce the lesson and remind students of the Topical Talk skills. When you see the skills icons throughout the </a:t>
            </a:r>
            <a:r>
              <a:rPr lang="en-GB" i="1"/>
              <a:t>PowerPoint</a:t>
            </a:r>
            <a:r>
              <a:rPr lang="en-GB"/>
              <a:t>, ask students to reflect on how they are practising that skill.</a:t>
            </a:r>
            <a:endParaRPr/>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72830fcf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372830fcf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Slide 10 </a:t>
            </a:r>
            <a:endParaRPr b="1"/>
          </a:p>
          <a:p>
            <a:pPr marL="0" lvl="0" indent="0" algn="l" rtl="0">
              <a:spcBef>
                <a:spcPts val="0"/>
              </a:spcBef>
              <a:spcAft>
                <a:spcPts val="0"/>
              </a:spcAft>
              <a:buNone/>
            </a:pPr>
            <a:r>
              <a:rPr lang="en-GB"/>
              <a:t>Ask students to make groups of six. Give each group a set of </a:t>
            </a:r>
            <a:r>
              <a:rPr lang="en-GB" i="1"/>
              <a:t>Cards</a:t>
            </a:r>
            <a:r>
              <a:rPr lang="en-GB"/>
              <a:t>. Read the slide aloud and play the video.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801e12e3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3801e12e33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 11 </a:t>
            </a:r>
            <a:endParaRPr b="1"/>
          </a:p>
          <a:p>
            <a:pPr marL="0" marR="0" lvl="0" indent="0" algn="l" rtl="0">
              <a:lnSpc>
                <a:spcPct val="100000"/>
              </a:lnSpc>
              <a:spcBef>
                <a:spcPts val="0"/>
              </a:spcBef>
              <a:spcAft>
                <a:spcPts val="0"/>
              </a:spcAft>
              <a:buSzPts val="1100"/>
              <a:buNone/>
            </a:pPr>
            <a:r>
              <a:rPr lang="en-GB"/>
              <a:t>Ask a student to read the slide aloud. Give time for some students to feed back their explanations.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72830fcf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3372830fcf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 12 </a:t>
            </a:r>
            <a:endParaRPr b="1"/>
          </a:p>
          <a:p>
            <a:pPr marL="0" marR="0" lvl="0" indent="0" algn="l" rtl="0">
              <a:lnSpc>
                <a:spcPct val="100000"/>
              </a:lnSpc>
              <a:spcBef>
                <a:spcPts val="0"/>
              </a:spcBef>
              <a:spcAft>
                <a:spcPts val="0"/>
              </a:spcAft>
              <a:buSzPts val="1100"/>
              <a:buNone/>
            </a:pPr>
            <a:r>
              <a:rPr lang="en-GB"/>
              <a:t>Give students time to complete the activity. Remind them to do this in-role as immigration officers.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383fd0842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383fd0842c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 13 </a:t>
            </a:r>
            <a:endParaRPr b="1"/>
          </a:p>
          <a:p>
            <a:pPr marL="0" marR="0" lvl="0" indent="0" algn="l" rtl="0">
              <a:lnSpc>
                <a:spcPct val="100000"/>
              </a:lnSpc>
              <a:spcBef>
                <a:spcPts val="0"/>
              </a:spcBef>
              <a:spcAft>
                <a:spcPts val="0"/>
              </a:spcAft>
              <a:buSzPts val="1100"/>
              <a:buNone/>
            </a:pPr>
            <a:r>
              <a:rPr lang="en-GB"/>
              <a:t>Reveal the answers and give the immigration officers with the most correct answers a round of applause. Share the challenge answers using the </a:t>
            </a:r>
            <a:r>
              <a:rPr lang="en-GB" i="1"/>
              <a:t>Challenge answer sheet</a:t>
            </a:r>
            <a:r>
              <a:rPr lang="en-GB"/>
              <a:t> if students attempted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 14 </a:t>
            </a:r>
            <a:endParaRPr b="1"/>
          </a:p>
          <a:p>
            <a:pPr marL="0" marR="0" lvl="0" indent="0" algn="l" rtl="0">
              <a:lnSpc>
                <a:spcPct val="100000"/>
              </a:lnSpc>
              <a:spcBef>
                <a:spcPts val="0"/>
              </a:spcBef>
              <a:spcAft>
                <a:spcPts val="0"/>
              </a:spcAft>
              <a:buSzPts val="1100"/>
              <a:buNone/>
            </a:pPr>
            <a:r>
              <a:rPr lang="en-GB"/>
              <a:t>Split the class in half. Allocate each side one of the questions and give them five minutes of discussion time. Choose students from each side to feed back. Give time for students to reflect on whether the overall impact of Trump's proposed rule will be more positive or more negative for America.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72141079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3372141079e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 15 </a:t>
            </a:r>
            <a:endParaRPr b="1"/>
          </a:p>
          <a:p>
            <a:pPr marL="0" marR="0" lvl="0" indent="0" algn="l" rtl="0">
              <a:lnSpc>
                <a:spcPct val="100000"/>
              </a:lnSpc>
              <a:spcBef>
                <a:spcPts val="0"/>
              </a:spcBef>
              <a:spcAft>
                <a:spcPts val="0"/>
              </a:spcAft>
              <a:buSzPts val="1100"/>
              <a:buNone/>
            </a:pPr>
            <a:r>
              <a:rPr lang="en-GB"/>
              <a:t>Ask a student to read the slide aloud. Remind students of these instructions throughout the next activity.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Slides 16 to 19 </a:t>
            </a:r>
            <a:endParaRPr b="1"/>
          </a:p>
          <a:p>
            <a:pPr marL="0" marR="0" lvl="0" indent="0" algn="l" rtl="0">
              <a:lnSpc>
                <a:spcPct val="100000"/>
              </a:lnSpc>
              <a:spcBef>
                <a:spcPts val="0"/>
              </a:spcBef>
              <a:spcAft>
                <a:spcPts val="0"/>
              </a:spcAft>
              <a:buSzPts val="1100"/>
              <a:buNone/>
            </a:pPr>
            <a:r>
              <a:rPr lang="en-GB"/>
              <a:t>Reveal a decision and set a timer for two minutes. When the time is up pairs should agree on whether to show a thumbs up or a thumbs down. Choose one pair to explain. Repeat for each decision. Remind students that they must find a new discussion partner each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16 to 19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Reveal a decision and set a timer for two minutes. When the time is up pairs should agree on whether to show a thumbs up or a thumbs down. Choose one pair to explain. Repeat for each decision. Remind students that they must find a new discussion partner each time.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37214107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3372141079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16 to 19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Reveal a decision and set a timer for two minutes. When the time is up pairs should agree on whether to show a thumbs up or a thumbs down. Choose one pair to explain. Repeat for each decision. Remind students that they must find a new discussion partner each time.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16 to 19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Reveal a decision and set a timer for two minutes. When the time is up pairs should agree on whether to show a thumbs up or a thumbs down. Choose one pair to explain. Repeat for each decision. Remind students that they must find a new discussion partner each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 2 </a:t>
            </a:r>
            <a:endParaRPr b="1"/>
          </a:p>
          <a:p>
            <a:pPr marL="0" marR="0" lvl="0" indent="0" algn="l" rtl="0">
              <a:lnSpc>
                <a:spcPct val="100000"/>
              </a:lnSpc>
              <a:spcBef>
                <a:spcPts val="0"/>
              </a:spcBef>
              <a:spcAft>
                <a:spcPts val="0"/>
              </a:spcAft>
              <a:buSzPts val="1100"/>
              <a:buNone/>
            </a:pPr>
            <a:r>
              <a:rPr lang="en-GB"/>
              <a:t>Ask a student to read the slide aloud. Give students time to complete the activity.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a:t>Slide 20 </a:t>
            </a:r>
            <a:endParaRPr b="1"/>
          </a:p>
          <a:p>
            <a:pPr marL="0" lvl="0" indent="0" algn="l" rtl="0">
              <a:lnSpc>
                <a:spcPct val="100000"/>
              </a:lnSpc>
              <a:spcBef>
                <a:spcPts val="0"/>
              </a:spcBef>
              <a:spcAft>
                <a:spcPts val="0"/>
              </a:spcAft>
              <a:buSzPts val="1100"/>
              <a:buNone/>
            </a:pPr>
            <a:r>
              <a:rPr lang="en-GB"/>
              <a:t>Give time for students to reflect on how they developed their skills and knowledge during this lesson. Praise detailed reflections and metacognition. Challenge more able students to argue for the opposite of what they think. </a:t>
            </a:r>
            <a:endParaRPr/>
          </a:p>
        </p:txBody>
      </p:sp>
      <p:sp>
        <p:nvSpPr>
          <p:cNvPr id="327" name="Google Shape;3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a:t>Slide 3 </a:t>
            </a:r>
            <a:endParaRPr b="1"/>
          </a:p>
          <a:p>
            <a:pPr marL="0" lvl="0" indent="0" algn="l" rtl="0">
              <a:lnSpc>
                <a:spcPct val="100000"/>
              </a:lnSpc>
              <a:spcBef>
                <a:spcPts val="0"/>
              </a:spcBef>
              <a:spcAft>
                <a:spcPts val="0"/>
              </a:spcAft>
              <a:buClr>
                <a:schemeClr val="dk1"/>
              </a:buClr>
              <a:buSzPts val="1100"/>
              <a:buFont typeface="Arial"/>
              <a:buNone/>
            </a:pPr>
            <a:r>
              <a:rPr lang="en-GB"/>
              <a:t>Ask a student to read the slide aloud. Compare students’ answers with the definition. Discuss the question together.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GB" b="1"/>
              <a:t>Slides 4 to 9 </a:t>
            </a:r>
            <a:endParaRPr b="1"/>
          </a:p>
          <a:p>
            <a:pPr marL="0" marR="0" lvl="0" indent="0" algn="l" rtl="0">
              <a:lnSpc>
                <a:spcPct val="100000"/>
              </a:lnSpc>
              <a:spcBef>
                <a:spcPts val="0"/>
              </a:spcBef>
              <a:spcAft>
                <a:spcPts val="0"/>
              </a:spcAft>
              <a:buSzPts val="1100"/>
              <a:buNone/>
            </a:pPr>
            <a:r>
              <a:rPr lang="en-GB"/>
              <a:t>Ask a student to read the statement aloud. Ask students to show their answer to the question by doing the corresponding action. Choose students with different actions to explain. Reveal the answer on the next slide. Repeat for each statement.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372141079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372141079e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4 to 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Ask a student to read the statement aloud. Ask students to show their answer to the question by doing the corresponding action. Choose students with different actions to explain. Reveal the answer on the next slide. Repeat for each statement.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7ea15776f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337ea15776f_2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4 to 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Ask a student to read the statement aloud. Ask students to show their answer to the question by doing the corresponding action. Choose students with different actions to explain. Reveal the answer on the next slide. Repeat for each statement.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72830f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3372830fc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4 to 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Ask a student to read the statement aloud. Ask students to show their answer to the question by doing the corresponding action. Choose students with different actions to explain. Reveal the answer on the next slide. Repeat for each statement.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37ea15776f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37ea15776f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4 to 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Ask a student to read the statement aloud. Ask students to show their answer to the question by doing the corresponding action. Choose students with different actions to explain. Reveal the answer on the next slide. Repeat for each statement.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72830fc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372830fcf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Slides 4 to 9 </a:t>
            </a:r>
            <a:endParaRPr b="1">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Ask a student to read the statement aloud. Ask students to show their answer to the question by doing the corresponding action. Choose students with different actions to explain. Reveal the answer on the next slide. Repeat for each statement.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talk.economistfoundation.org/resources/?utm_source=resources&amp;utm_medium=headlines&amp;utm_campaign=brandlink&amp;utm_id=resources"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
        <p:cNvGrpSpPr/>
        <p:nvPr/>
      </p:nvGrpSpPr>
      <p:grpSpPr>
        <a:xfrm>
          <a:off x="0" y="0"/>
          <a:ext cx="0" cy="0"/>
          <a:chOff x="0" y="0"/>
          <a:chExt cx="0" cy="0"/>
        </a:xfrm>
      </p:grpSpPr>
      <p:pic>
        <p:nvPicPr>
          <p:cNvPr id="10" name="Google Shape;10;p19"/>
          <p:cNvPicPr preferRelativeResize="0"/>
          <p:nvPr/>
        </p:nvPicPr>
        <p:blipFill rotWithShape="1">
          <a:blip r:embed="rId2" cstate="screen">
            <a:alphaModFix/>
            <a:extLst>
              <a:ext uri="{28A0092B-C50C-407E-A947-70E740481C1C}">
                <a14:useLocalDpi xmlns:a14="http://schemas.microsoft.com/office/drawing/2010/main"/>
              </a:ext>
            </a:extLst>
          </a:blip>
          <a:srcRect l="-29" t="5757" r="26640" b="7005"/>
          <a:stretch/>
        </p:blipFill>
        <p:spPr>
          <a:xfrm>
            <a:off x="0" y="0"/>
            <a:ext cx="6119824" cy="5143501"/>
          </a:xfrm>
          <a:prstGeom prst="rect">
            <a:avLst/>
          </a:prstGeom>
          <a:noFill/>
          <a:ln>
            <a:noFill/>
          </a:ln>
        </p:spPr>
      </p:pic>
      <p:sp>
        <p:nvSpPr>
          <p:cNvPr id="11" name="Google Shape;11;p19"/>
          <p:cNvSpPr/>
          <p:nvPr/>
        </p:nvSpPr>
        <p:spPr>
          <a:xfrm>
            <a:off x="431800" y="3890525"/>
            <a:ext cx="1870200" cy="943200"/>
          </a:xfrm>
          <a:prstGeom prst="rect">
            <a:avLst/>
          </a:prstGeom>
          <a:solidFill>
            <a:schemeClr val="lt1"/>
          </a:solidFill>
          <a:ln>
            <a:noFill/>
          </a:ln>
          <a:effectLst>
            <a:outerShdw blurRad="127000" sx="102000" sy="102000" algn="ctr"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GB" sz="700" b="1" i="0" u="none" strike="noStrike" cap="none">
                <a:solidFill>
                  <a:srgbClr val="222222"/>
                </a:solidFill>
                <a:latin typeface="Arial"/>
                <a:ea typeface="Arial"/>
                <a:cs typeface="Arial"/>
                <a:sym typeface="Arial"/>
              </a:rPr>
              <a:t>Been forwarded this </a:t>
            </a:r>
            <a:br>
              <a:rPr lang="en-GB" sz="700" b="1" i="0" u="none" strike="noStrike" cap="none">
                <a:solidFill>
                  <a:srgbClr val="222222"/>
                </a:solidFill>
                <a:latin typeface="Arial"/>
                <a:ea typeface="Arial"/>
                <a:cs typeface="Arial"/>
                <a:sym typeface="Arial"/>
              </a:rPr>
            </a:br>
            <a:r>
              <a:rPr lang="en-GB" sz="700" b="1" i="0" u="none" strike="noStrike" cap="none">
                <a:solidFill>
                  <a:srgbClr val="222222"/>
                </a:solidFill>
                <a:latin typeface="Arial"/>
                <a:ea typeface="Arial"/>
                <a:cs typeface="Arial"/>
                <a:sym typeface="Arial"/>
              </a:rPr>
              <a:t>by a colleague?</a:t>
            </a:r>
            <a:br>
              <a:rPr lang="en-GB" sz="700" b="1" i="0" u="none" strike="noStrike" cap="none">
                <a:solidFill>
                  <a:srgbClr val="222222"/>
                </a:solidFill>
                <a:latin typeface="Arial"/>
                <a:ea typeface="Arial"/>
                <a:cs typeface="Arial"/>
                <a:sym typeface="Arial"/>
              </a:rPr>
            </a:br>
            <a:r>
              <a:rPr lang="en-GB" sz="700" b="0" i="0" u="none" strike="noStrike" cap="none">
                <a:solidFill>
                  <a:srgbClr val="222222"/>
                </a:solidFill>
                <a:latin typeface="Arial"/>
                <a:ea typeface="Arial"/>
                <a:cs typeface="Arial"/>
                <a:sym typeface="Arial"/>
              </a:rPr>
              <a:t>This resource is part of a Topical Talk Headline, produced by The Economist Educational Foundation. Please search </a:t>
            </a:r>
            <a:br>
              <a:rPr lang="en-GB" sz="700" b="0" i="0" u="none" strike="noStrike" cap="none">
                <a:solidFill>
                  <a:srgbClr val="222222"/>
                </a:solidFill>
                <a:latin typeface="Arial"/>
                <a:ea typeface="Arial"/>
                <a:cs typeface="Arial"/>
                <a:sym typeface="Arial"/>
              </a:rPr>
            </a:br>
            <a:r>
              <a:rPr lang="en-GB" sz="700" b="0" i="0" u="none" strike="noStrike" cap="none">
                <a:solidFill>
                  <a:srgbClr val="222222"/>
                </a:solidFill>
                <a:latin typeface="Arial"/>
                <a:ea typeface="Arial"/>
                <a:cs typeface="Arial"/>
                <a:sym typeface="Arial"/>
              </a:rPr>
              <a:t>for the original version in our resource</a:t>
            </a:r>
            <a:r>
              <a:rPr lang="en-GB" sz="700">
                <a:solidFill>
                  <a:srgbClr val="222222"/>
                </a:solidFill>
              </a:rPr>
              <a:t> </a:t>
            </a:r>
            <a:r>
              <a:rPr lang="en-GB" sz="700" b="0" i="0" u="none" strike="noStrike" cap="none">
                <a:solidFill>
                  <a:srgbClr val="222222"/>
                </a:solidFill>
                <a:latin typeface="Arial"/>
                <a:ea typeface="Arial"/>
                <a:cs typeface="Arial"/>
                <a:sym typeface="Arial"/>
              </a:rPr>
              <a:t>library.</a:t>
            </a:r>
            <a:r>
              <a:rPr lang="en-GB" sz="700" b="1" i="1" u="none" strike="noStrike" cap="none">
                <a:solidFill>
                  <a:schemeClr val="accent1"/>
                </a:solidFill>
                <a:latin typeface="Arial"/>
                <a:ea typeface="Arial"/>
                <a:cs typeface="Arial"/>
                <a:sym typeface="Arial"/>
              </a:rPr>
              <a:t>talk.economistfoundation.org</a:t>
            </a:r>
            <a:br>
              <a:rPr lang="en-GB" sz="700" b="1" i="1" u="none" strike="noStrike" cap="none">
                <a:solidFill>
                  <a:schemeClr val="accent1"/>
                </a:solidFill>
                <a:latin typeface="Arial"/>
                <a:ea typeface="Arial"/>
                <a:cs typeface="Arial"/>
                <a:sym typeface="Arial"/>
              </a:rPr>
            </a:br>
            <a:r>
              <a:rPr lang="en-GB" sz="700" b="1" i="1" u="none" strike="noStrike" cap="none">
                <a:solidFill>
                  <a:schemeClr val="accent1"/>
                </a:solidFill>
                <a:latin typeface="Arial"/>
                <a:ea typeface="Arial"/>
                <a:cs typeface="Arial"/>
                <a:sym typeface="Arial"/>
              </a:rPr>
              <a:t>/resources</a:t>
            </a:r>
            <a:br>
              <a:rPr lang="en-GB" sz="700" b="1" i="1" u="sng" strike="noStrike" cap="none">
                <a:solidFill>
                  <a:schemeClr val="accent1"/>
                </a:solidFill>
                <a:latin typeface="Arial"/>
                <a:ea typeface="Arial"/>
                <a:cs typeface="Arial"/>
                <a:sym typeface="Arial"/>
              </a:rPr>
            </a:br>
            <a:endParaRPr sz="700" b="1" i="1" u="sng" strike="noStrike" cap="none">
              <a:solidFill>
                <a:schemeClr val="accent1"/>
              </a:solidFill>
              <a:latin typeface="Arial"/>
              <a:ea typeface="Arial"/>
              <a:cs typeface="Arial"/>
              <a:sym typeface="Arial"/>
            </a:endParaRPr>
          </a:p>
        </p:txBody>
      </p:sp>
      <p:graphicFrame>
        <p:nvGraphicFramePr>
          <p:cNvPr id="12" name="Google Shape;12;p19"/>
          <p:cNvGraphicFramePr/>
          <p:nvPr/>
        </p:nvGraphicFramePr>
        <p:xfrm>
          <a:off x="6300788" y="2428688"/>
          <a:ext cx="2592375" cy="1375689"/>
        </p:xfrm>
        <a:graphic>
          <a:graphicData uri="http://schemas.openxmlformats.org/drawingml/2006/table">
            <a:tbl>
              <a:tblPr>
                <a:noFill/>
                <a:tableStyleId>{5E70BF83-AE84-40BE-9423-871873B00822}</a:tableStyleId>
              </a:tblPr>
              <a:tblGrid>
                <a:gridCol w="491875">
                  <a:extLst>
                    <a:ext uri="{9D8B030D-6E8A-4147-A177-3AD203B41FA5}">
                      <a16:colId xmlns:a16="http://schemas.microsoft.com/office/drawing/2014/main" val="20000"/>
                    </a:ext>
                  </a:extLst>
                </a:gridCol>
                <a:gridCol w="2100500">
                  <a:extLst>
                    <a:ext uri="{9D8B030D-6E8A-4147-A177-3AD203B41FA5}">
                      <a16:colId xmlns:a16="http://schemas.microsoft.com/office/drawing/2014/main" val="20001"/>
                    </a:ext>
                  </a:extLst>
                </a:gridCol>
              </a:tblGrid>
              <a:tr h="452175">
                <a:tc>
                  <a:txBody>
                    <a:bodyPr/>
                    <a:lstStyle/>
                    <a:p>
                      <a:pPr marL="0" marR="0" lvl="0" indent="0" algn="l" rtl="0">
                        <a:lnSpc>
                          <a:spcPct val="100000"/>
                        </a:lnSpc>
                        <a:spcBef>
                          <a:spcPts val="0"/>
                        </a:spcBef>
                        <a:spcAft>
                          <a:spcPts val="0"/>
                        </a:spcAft>
                        <a:buClr>
                          <a:srgbClr val="000000"/>
                        </a:buClr>
                        <a:buSzPts val="900"/>
                        <a:buFont typeface="Arial"/>
                        <a:buNone/>
                      </a:pPr>
                      <a:endParaRPr sz="1050" b="0" i="0" u="none" strike="noStrike" cap="none">
                        <a:solidFill>
                          <a:srgbClr val="000000"/>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E06666">
                          <a:alpha val="0"/>
                        </a:srgbClr>
                      </a:solidFill>
                      <a:prstDash val="solid"/>
                      <a:round/>
                      <a:headEnd type="none" w="sm" len="sm"/>
                      <a:tailEnd type="none" w="sm" len="sm"/>
                    </a:lnT>
                    <a:lnB w="12700" cap="flat" cmpd="sng">
                      <a:solidFill>
                        <a:srgbClr val="F6B23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1200" b="1" u="none" strike="noStrike" cap="none"/>
                        <a:t>Creativity</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E06666">
                          <a:alpha val="0"/>
                        </a:srgbClr>
                      </a:solidFill>
                      <a:prstDash val="solid"/>
                      <a:round/>
                      <a:headEnd type="none" w="sm" len="sm"/>
                      <a:tailEnd type="none" w="sm" len="sm"/>
                    </a:lnT>
                    <a:lnB w="12700" cap="flat" cmpd="sng">
                      <a:solidFill>
                        <a:srgbClr val="F6B230"/>
                      </a:solidFill>
                      <a:prstDash val="solid"/>
                      <a:round/>
                      <a:headEnd type="none" w="sm" len="sm"/>
                      <a:tailEnd type="none" w="sm" len="sm"/>
                    </a:lnB>
                  </a:tcPr>
                </a:tc>
                <a:extLst>
                  <a:ext uri="{0D108BD9-81ED-4DB2-BD59-A6C34878D82A}">
                    <a16:rowId xmlns:a16="http://schemas.microsoft.com/office/drawing/2014/main" val="10000"/>
                  </a:ext>
                </a:extLst>
              </a:tr>
              <a:tr h="304875">
                <a:tc gridSpan="2">
                  <a:txBody>
                    <a:bodyPr/>
                    <a:lstStyle/>
                    <a:p>
                      <a:pPr marL="0" marR="0" lvl="0" indent="0" algn="l" rtl="0">
                        <a:lnSpc>
                          <a:spcPct val="90000"/>
                        </a:lnSpc>
                        <a:spcBef>
                          <a:spcPts val="0"/>
                        </a:spcBef>
                        <a:spcAft>
                          <a:spcPts val="0"/>
                        </a:spcAft>
                        <a:buClr>
                          <a:srgbClr val="000000"/>
                        </a:buClr>
                        <a:buSzPts val="900"/>
                        <a:buFont typeface="Arial"/>
                        <a:buNone/>
                      </a:pPr>
                      <a:r>
                        <a:rPr lang="en-GB" sz="900" b="1" i="0" u="none" strike="noStrike" cap="none">
                          <a:solidFill>
                            <a:srgbClr val="000000"/>
                          </a:solidFill>
                          <a:latin typeface="Arial"/>
                          <a:ea typeface="Arial"/>
                          <a:cs typeface="Arial"/>
                          <a:sym typeface="Arial"/>
                        </a:rPr>
                        <a:t>Step 1: </a:t>
                      </a:r>
                      <a:r>
                        <a:rPr lang="en-GB" sz="900" b="0" i="0" u="none" strike="noStrike" cap="none">
                          <a:solidFill>
                            <a:srgbClr val="000000"/>
                          </a:solidFill>
                          <a:latin typeface="Arial"/>
                          <a:ea typeface="Arial"/>
                          <a:cs typeface="Arial"/>
                          <a:sym typeface="Arial"/>
                        </a:rPr>
                        <a:t>I imagine different situations and can say what I imagine</a:t>
                      </a:r>
                      <a:br>
                        <a:rPr lang="en-GB" sz="900" b="0" i="0" u="none" strike="noStrike" cap="none">
                          <a:solidFill>
                            <a:srgbClr val="000000"/>
                          </a:solidFill>
                          <a:latin typeface="Arial"/>
                          <a:ea typeface="Arial"/>
                          <a:cs typeface="Arial"/>
                          <a:sym typeface="Arial"/>
                        </a:rPr>
                      </a:br>
                      <a:r>
                        <a:rPr lang="en-GB" sz="900" b="1" i="0" u="none" strike="noStrike" cap="none">
                          <a:solidFill>
                            <a:srgbClr val="000000"/>
                          </a:solidFill>
                          <a:latin typeface="Arial"/>
                          <a:ea typeface="Arial"/>
                          <a:cs typeface="Arial"/>
                          <a:sym typeface="Arial"/>
                        </a:rPr>
                        <a:t>Step 5: </a:t>
                      </a:r>
                      <a:r>
                        <a:rPr lang="en-GB" sz="900" b="0" i="0" u="none" strike="noStrike" cap="none">
                          <a:solidFill>
                            <a:srgbClr val="000000"/>
                          </a:solidFill>
                          <a:latin typeface="Arial"/>
                          <a:ea typeface="Arial"/>
                          <a:cs typeface="Arial"/>
                          <a:sym typeface="Arial"/>
                        </a:rPr>
                        <a:t>I generate ideas by combining </a:t>
                      </a:r>
                      <a:br>
                        <a:rPr lang="en-GB" sz="900" b="0" i="0" u="none" strike="noStrike" cap="none">
                          <a:solidFill>
                            <a:srgbClr val="000000"/>
                          </a:solidFill>
                          <a:latin typeface="Arial"/>
                          <a:ea typeface="Arial"/>
                          <a:cs typeface="Arial"/>
                          <a:sym typeface="Arial"/>
                        </a:rPr>
                      </a:br>
                      <a:r>
                        <a:rPr lang="en-GB" sz="900" b="0" i="0" u="none" strike="noStrike" cap="none">
                          <a:solidFill>
                            <a:srgbClr val="000000"/>
                          </a:solidFill>
                          <a:latin typeface="Arial"/>
                          <a:ea typeface="Arial"/>
                          <a:cs typeface="Arial"/>
                          <a:sym typeface="Arial"/>
                        </a:rPr>
                        <a:t>different concepts</a:t>
                      </a:r>
                      <a:br>
                        <a:rPr lang="en-GB" sz="900" b="0" i="0" u="none" strike="noStrike" cap="none">
                          <a:solidFill>
                            <a:srgbClr val="000000"/>
                          </a:solidFill>
                          <a:latin typeface="Arial"/>
                          <a:ea typeface="Arial"/>
                          <a:cs typeface="Arial"/>
                          <a:sym typeface="Arial"/>
                        </a:rPr>
                      </a:br>
                      <a:r>
                        <a:rPr lang="en-GB" sz="900" b="1" i="0" u="none" strike="noStrike" cap="none">
                          <a:solidFill>
                            <a:srgbClr val="000000"/>
                          </a:solidFill>
                          <a:latin typeface="Arial"/>
                          <a:ea typeface="Arial"/>
                          <a:cs typeface="Arial"/>
                          <a:sym typeface="Arial"/>
                        </a:rPr>
                        <a:t>Step 10: </a:t>
                      </a:r>
                      <a:r>
                        <a:rPr lang="en-GB" sz="900" b="0" i="0" u="none" strike="noStrike" cap="none">
                          <a:solidFill>
                            <a:srgbClr val="000000"/>
                          </a:solidFill>
                          <a:latin typeface="Arial"/>
                          <a:ea typeface="Arial"/>
                          <a:cs typeface="Arial"/>
                          <a:sym typeface="Arial"/>
                        </a:rPr>
                        <a:t>I develop ideas by considering different perspectives</a:t>
                      </a:r>
                      <a:endParaRPr sz="900" b="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2700" cap="flat" cmpd="sng">
                      <a:solidFill>
                        <a:srgbClr val="F6B230"/>
                      </a:solidFill>
                      <a:prstDash val="solid"/>
                      <a:round/>
                      <a:headEnd type="none" w="sm" len="sm"/>
                      <a:tailEnd type="none" w="sm" len="sm"/>
                    </a:lnT>
                    <a:lnB w="12700" cap="flat" cmpd="sng">
                      <a:solidFill>
                        <a:srgbClr val="C90E4F">
                          <a:alpha val="0"/>
                        </a:srgbClr>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3" name="Google Shape;13;p19"/>
          <p:cNvSpPr txBox="1"/>
          <p:nvPr/>
        </p:nvSpPr>
        <p:spPr>
          <a:xfrm>
            <a:off x="6300788" y="755935"/>
            <a:ext cx="2547000" cy="1572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900" b="0" i="0" u="none" strike="noStrike" cap="none">
                <a:solidFill>
                  <a:schemeClr val="dk1"/>
                </a:solidFill>
                <a:latin typeface="Arial"/>
                <a:ea typeface="Arial"/>
                <a:cs typeface="Arial"/>
                <a:sym typeface="Arial"/>
              </a:rPr>
              <a:t>Birth citizenship laws differ by country. Some countries give citizenship to anyone born there, while others base it on the nationality of the parents.In January 2025, Donald Trump </a:t>
            </a:r>
            <a:r>
              <a:rPr lang="en-GB" sz="900">
                <a:solidFill>
                  <a:schemeClr val="dk1"/>
                </a:solidFill>
              </a:rPr>
              <a:t>signed </a:t>
            </a:r>
            <a:r>
              <a:rPr lang="en-GB" sz="900" b="0" i="0" u="none" strike="noStrike" cap="none">
                <a:solidFill>
                  <a:schemeClr val="dk1"/>
                </a:solidFill>
                <a:latin typeface="Arial"/>
                <a:ea typeface="Arial"/>
                <a:cs typeface="Arial"/>
                <a:sym typeface="Arial"/>
              </a:rPr>
              <a:t>an executive order aimed at stripping the automatic right to American citizenship for anyone born in the country to non-citizen parents. So what might happen to the people who are no longer considered citizens? And what’s the fairest way for citizenship to be decided?</a:t>
            </a:r>
            <a:endParaRPr sz="900" b="0" i="0" u="none" strike="noStrike" cap="none">
              <a:solidFill>
                <a:srgbClr val="000000"/>
              </a:solidFill>
              <a:latin typeface="Arial"/>
              <a:ea typeface="Arial"/>
              <a:cs typeface="Arial"/>
              <a:sym typeface="Arial"/>
            </a:endParaRPr>
          </a:p>
        </p:txBody>
      </p:sp>
      <p:graphicFrame>
        <p:nvGraphicFramePr>
          <p:cNvPr id="14" name="Google Shape;14;p19"/>
          <p:cNvGraphicFramePr/>
          <p:nvPr/>
        </p:nvGraphicFramePr>
        <p:xfrm>
          <a:off x="6300788" y="3833683"/>
          <a:ext cx="2592375" cy="1005357"/>
        </p:xfrm>
        <a:graphic>
          <a:graphicData uri="http://schemas.openxmlformats.org/drawingml/2006/table">
            <a:tbl>
              <a:tblPr>
                <a:noFill/>
                <a:tableStyleId>{5E70BF83-AE84-40BE-9423-871873B00822}</a:tableStyleId>
              </a:tblPr>
              <a:tblGrid>
                <a:gridCol w="491875">
                  <a:extLst>
                    <a:ext uri="{9D8B030D-6E8A-4147-A177-3AD203B41FA5}">
                      <a16:colId xmlns:a16="http://schemas.microsoft.com/office/drawing/2014/main" val="20000"/>
                    </a:ext>
                  </a:extLst>
                </a:gridCol>
                <a:gridCol w="2100500">
                  <a:extLst>
                    <a:ext uri="{9D8B030D-6E8A-4147-A177-3AD203B41FA5}">
                      <a16:colId xmlns:a16="http://schemas.microsoft.com/office/drawing/2014/main" val="20001"/>
                    </a:ext>
                  </a:extLst>
                </a:gridCol>
              </a:tblGrid>
              <a:tr h="452175">
                <a:tc>
                  <a:txBody>
                    <a:bodyPr/>
                    <a:lstStyle/>
                    <a:p>
                      <a:pPr marL="0" marR="0" lvl="0" indent="0" algn="l" rtl="0">
                        <a:lnSpc>
                          <a:spcPct val="100000"/>
                        </a:lnSpc>
                        <a:spcBef>
                          <a:spcPts val="0"/>
                        </a:spcBef>
                        <a:spcAft>
                          <a:spcPts val="0"/>
                        </a:spcAft>
                        <a:buClr>
                          <a:srgbClr val="000000"/>
                        </a:buClr>
                        <a:buSzPts val="900"/>
                        <a:buFont typeface="Arial"/>
                        <a:buNone/>
                      </a:pPr>
                      <a:endParaRPr sz="1050" b="0" i="0" u="none" strike="noStrike" cap="none">
                        <a:solidFill>
                          <a:srgbClr val="000000"/>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E06666">
                          <a:alpha val="0"/>
                        </a:srgbClr>
                      </a:solidFill>
                      <a:prstDash val="solid"/>
                      <a:round/>
                      <a:headEnd type="none" w="sm" len="sm"/>
                      <a:tailEnd type="none" w="sm" len="sm"/>
                    </a:lnT>
                    <a:lnB w="12700" cap="flat" cmpd="sng">
                      <a:solidFill>
                        <a:srgbClr val="4265A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1200" b="1" u="none" strike="noStrike" cap="none"/>
                        <a:t>Knowledge</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E06666">
                          <a:alpha val="0"/>
                        </a:srgbClr>
                      </a:solidFill>
                      <a:prstDash val="solid"/>
                      <a:round/>
                      <a:headEnd type="none" w="sm" len="sm"/>
                      <a:tailEnd type="none" w="sm" len="sm"/>
                    </a:lnT>
                    <a:lnB w="12700" cap="flat" cmpd="sng">
                      <a:solidFill>
                        <a:srgbClr val="4265AF"/>
                      </a:solidFill>
                      <a:prstDash val="solid"/>
                      <a:round/>
                      <a:headEnd type="none" w="sm" len="sm"/>
                      <a:tailEnd type="none" w="sm" len="sm"/>
                    </a:lnB>
                  </a:tcPr>
                </a:tc>
                <a:extLst>
                  <a:ext uri="{0D108BD9-81ED-4DB2-BD59-A6C34878D82A}">
                    <a16:rowId xmlns:a16="http://schemas.microsoft.com/office/drawing/2014/main" val="10000"/>
                  </a:ext>
                </a:extLst>
              </a:tr>
              <a:tr h="304875">
                <a:tc gridSpan="2">
                  <a:txBody>
                    <a:bodyPr/>
                    <a:lstStyle/>
                    <a:p>
                      <a:pPr marL="0" marR="0" lvl="0" indent="0" algn="l" rtl="0">
                        <a:lnSpc>
                          <a:spcPct val="90000"/>
                        </a:lnSpc>
                        <a:spcBef>
                          <a:spcPts val="0"/>
                        </a:spcBef>
                        <a:spcAft>
                          <a:spcPts val="0"/>
                        </a:spcAft>
                        <a:buClr>
                          <a:srgbClr val="000000"/>
                        </a:buClr>
                        <a:buSzPts val="900"/>
                        <a:buFont typeface="Arial"/>
                        <a:buNone/>
                      </a:pPr>
                      <a:r>
                        <a:rPr lang="en-GB" sz="900"/>
                        <a:t>I know that different countries have different citizenship rules and about how President Trump wants to change the rules for America</a:t>
                      </a:r>
                      <a:endParaRPr sz="900" b="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2700" cap="flat" cmpd="sng">
                      <a:solidFill>
                        <a:srgbClr val="4265AF"/>
                      </a:solidFill>
                      <a:prstDash val="solid"/>
                      <a:round/>
                      <a:headEnd type="none" w="sm" len="sm"/>
                      <a:tailEnd type="none" w="sm" len="sm"/>
                    </a:lnT>
                    <a:lnB w="12700" cap="flat" cmpd="sng">
                      <a:solidFill>
                        <a:srgbClr val="C90E4F">
                          <a:alpha val="0"/>
                        </a:srgbClr>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5" name="Google Shape;15;p19"/>
          <p:cNvSpPr txBox="1"/>
          <p:nvPr/>
        </p:nvSpPr>
        <p:spPr>
          <a:xfrm>
            <a:off x="431800" y="1088925"/>
            <a:ext cx="2235300" cy="784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GB" sz="3200" b="1" i="0" u="none" strike="noStrike" cap="none">
                <a:solidFill>
                  <a:schemeClr val="dk1"/>
                </a:solidFill>
                <a:latin typeface="Arial"/>
                <a:ea typeface="Arial"/>
                <a:cs typeface="Arial"/>
                <a:sym typeface="Arial"/>
              </a:rPr>
              <a:t>A citizen of nowhere?</a:t>
            </a:r>
            <a:endParaRPr sz="3200" b="0" i="0" u="none" strike="noStrike" cap="none">
              <a:solidFill>
                <a:schemeClr val="dk1"/>
              </a:solidFill>
              <a:latin typeface="Arial"/>
              <a:ea typeface="Arial"/>
              <a:cs typeface="Arial"/>
              <a:sym typeface="Arial"/>
            </a:endParaRPr>
          </a:p>
        </p:txBody>
      </p:sp>
      <p:pic>
        <p:nvPicPr>
          <p:cNvPr id="16" name="Google Shape;16;p19"/>
          <p:cNvPicPr preferRelativeResize="0"/>
          <p:nvPr/>
        </p:nvPicPr>
        <p:blipFill rotWithShape="1">
          <a:blip r:embed="rId3">
            <a:alphaModFix/>
          </a:blip>
          <a:srcRect/>
          <a:stretch/>
        </p:blipFill>
        <p:spPr>
          <a:xfrm>
            <a:off x="432988" y="240735"/>
            <a:ext cx="1491465" cy="372866"/>
          </a:xfrm>
          <a:prstGeom prst="rect">
            <a:avLst/>
          </a:prstGeom>
          <a:noFill/>
          <a:ln>
            <a:noFill/>
          </a:ln>
        </p:spPr>
      </p:pic>
      <p:pic>
        <p:nvPicPr>
          <p:cNvPr id="17" name="Google Shape;17;p19"/>
          <p:cNvPicPr preferRelativeResize="0"/>
          <p:nvPr/>
        </p:nvPicPr>
        <p:blipFill rotWithShape="1">
          <a:blip r:embed="rId4">
            <a:alphaModFix/>
          </a:blip>
          <a:srcRect/>
          <a:stretch/>
        </p:blipFill>
        <p:spPr>
          <a:xfrm>
            <a:off x="6300788" y="231776"/>
            <a:ext cx="1572677" cy="388374"/>
          </a:xfrm>
          <a:prstGeom prst="rect">
            <a:avLst/>
          </a:prstGeom>
          <a:noFill/>
          <a:ln>
            <a:noFill/>
          </a:ln>
        </p:spPr>
      </p:pic>
      <p:pic>
        <p:nvPicPr>
          <p:cNvPr id="18" name="Google Shape;18;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404500" y="3884400"/>
            <a:ext cx="313500" cy="313500"/>
          </a:xfrm>
          <a:prstGeom prst="rect">
            <a:avLst/>
          </a:prstGeom>
          <a:noFill/>
          <a:ln>
            <a:noFill/>
          </a:ln>
        </p:spPr>
      </p:pic>
      <p:pic>
        <p:nvPicPr>
          <p:cNvPr id="19" name="Google Shape;19;p1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405325" y="2484450"/>
            <a:ext cx="311850" cy="3118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855">
          <p15:clr>
            <a:srgbClr val="FBAE40"/>
          </p15:clr>
        </p15:guide>
        <p15:guide id="3" pos="3969">
          <p15:clr>
            <a:srgbClr val="FBAE40"/>
          </p15:clr>
        </p15:guide>
        <p15:guide id="4" pos="272">
          <p15:clr>
            <a:srgbClr val="FBAE40"/>
          </p15:clr>
        </p15:guide>
        <p15:guide id="5" orient="horz" pos="2981">
          <p15:clr>
            <a:srgbClr val="FBAE40"/>
          </p15:clr>
        </p15:guide>
        <p15:guide id="6" orient="horz" pos="5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Content">
    <p:bg>
      <p:bgPr>
        <a:solidFill>
          <a:srgbClr val="FEF7E5"/>
        </a:solidFill>
        <a:effectLst/>
      </p:bgPr>
    </p:bg>
    <p:spTree>
      <p:nvGrpSpPr>
        <p:cNvPr id="1" name="Shape 20"/>
        <p:cNvGrpSpPr/>
        <p:nvPr/>
      </p:nvGrpSpPr>
      <p:grpSpPr>
        <a:xfrm>
          <a:off x="0" y="0"/>
          <a:ext cx="0" cy="0"/>
          <a:chOff x="0" y="0"/>
          <a:chExt cx="0" cy="0"/>
        </a:xfrm>
      </p:grpSpPr>
      <p:sp>
        <p:nvSpPr>
          <p:cNvPr id="21" name="Google Shape;2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 name="Google Shape;22;p20"/>
          <p:cNvPicPr preferRelativeResize="0"/>
          <p:nvPr/>
        </p:nvPicPr>
        <p:blipFill rotWithShape="1">
          <a:blip r:embed="rId2" cstate="screen">
            <a:alphaModFix amt="20000"/>
            <a:extLst>
              <a:ext uri="{28A0092B-C50C-407E-A947-70E740481C1C}">
                <a14:useLocalDpi xmlns:a14="http://schemas.microsoft.com/office/drawing/2010/main"/>
              </a:ext>
            </a:extLst>
          </a:blip>
          <a:srcRect/>
          <a:stretch/>
        </p:blipFill>
        <p:spPr>
          <a:xfrm>
            <a:off x="0" y="2312800"/>
            <a:ext cx="9144003" cy="28307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
        <p:cNvGrpSpPr/>
        <p:nvPr/>
      </p:nvGrpSpPr>
      <p:grpSpPr>
        <a:xfrm>
          <a:off x="0" y="0"/>
          <a:ext cx="0" cy="0"/>
          <a:chOff x="0" y="0"/>
          <a:chExt cx="0" cy="0"/>
        </a:xfrm>
      </p:grpSpPr>
      <p:sp>
        <p:nvSpPr>
          <p:cNvPr id="24" name="Google Shape;24;p21"/>
          <p:cNvSpPr/>
          <p:nvPr/>
        </p:nvSpPr>
        <p:spPr>
          <a:xfrm>
            <a:off x="445728" y="1547804"/>
            <a:ext cx="42624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Want more resources?</a:t>
            </a:r>
            <a:endParaRPr sz="1400" b="0" i="0" u="none" strike="noStrike" cap="none">
              <a:solidFill>
                <a:srgbClr val="000000"/>
              </a:solidFill>
              <a:latin typeface="Arial"/>
              <a:ea typeface="Arial"/>
              <a:cs typeface="Arial"/>
              <a:sym typeface="Arial"/>
            </a:endParaRPr>
          </a:p>
        </p:txBody>
      </p:sp>
      <p:pic>
        <p:nvPicPr>
          <p:cNvPr id="25" name="Google Shape;25;p21"/>
          <p:cNvPicPr preferRelativeResize="0"/>
          <p:nvPr/>
        </p:nvPicPr>
        <p:blipFill rotWithShape="1">
          <a:blip r:embed="rId2">
            <a:alphaModFix/>
          </a:blip>
          <a:srcRect/>
          <a:stretch/>
        </p:blipFill>
        <p:spPr>
          <a:xfrm>
            <a:off x="407025" y="445025"/>
            <a:ext cx="1484319" cy="372600"/>
          </a:xfrm>
          <a:prstGeom prst="rect">
            <a:avLst/>
          </a:prstGeom>
          <a:noFill/>
          <a:ln>
            <a:noFill/>
          </a:ln>
        </p:spPr>
      </p:pic>
      <p:sp>
        <p:nvSpPr>
          <p:cNvPr id="26" name="Google Shape;26;p21"/>
          <p:cNvSpPr/>
          <p:nvPr/>
        </p:nvSpPr>
        <p:spPr>
          <a:xfrm>
            <a:off x="436203" y="2172904"/>
            <a:ext cx="3695700" cy="7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Take a look at the Topical Talk </a:t>
            </a:r>
            <a:br>
              <a:rPr lang="en-GB" sz="1600" b="0" i="0" u="none" strike="noStrike" cap="none">
                <a:solidFill>
                  <a:srgbClr val="000000"/>
                </a:solidFill>
                <a:latin typeface="Arial"/>
                <a:ea typeface="Arial"/>
                <a:cs typeface="Arial"/>
                <a:sym typeface="Arial"/>
              </a:rPr>
            </a:br>
            <a:r>
              <a:rPr lang="en-GB" sz="1600" b="0" i="0" u="none" strike="noStrike" cap="none">
                <a:solidFill>
                  <a:srgbClr val="000000"/>
                </a:solidFill>
                <a:latin typeface="Arial"/>
                <a:ea typeface="Arial"/>
                <a:cs typeface="Arial"/>
                <a:sym typeface="Arial"/>
              </a:rPr>
              <a:t>resource library. All resources are </a:t>
            </a:r>
            <a:r>
              <a:rPr lang="en-GB" sz="1600" b="1" i="0" u="none" strike="noStrike" cap="none">
                <a:solidFill>
                  <a:srgbClr val="000000"/>
                </a:solidFill>
                <a:latin typeface="Arial"/>
                <a:ea typeface="Arial"/>
                <a:cs typeface="Arial"/>
                <a:sym typeface="Arial"/>
              </a:rPr>
              <a:t>free </a:t>
            </a:r>
            <a:r>
              <a:rPr lang="en-GB" sz="1600" b="0" i="0" u="none" strike="noStrike" cap="none">
                <a:solidFill>
                  <a:srgbClr val="000000"/>
                </a:solidFill>
                <a:latin typeface="Arial"/>
                <a:ea typeface="Arial"/>
                <a:cs typeface="Arial"/>
                <a:sym typeface="Arial"/>
              </a:rPr>
              <a:t>and it takes seconds to sign up.</a:t>
            </a:r>
            <a:endParaRPr sz="1400" b="0" i="0" u="none" strike="noStrike" cap="none">
              <a:solidFill>
                <a:srgbClr val="000000"/>
              </a:solidFill>
              <a:latin typeface="Arial"/>
              <a:ea typeface="Arial"/>
              <a:cs typeface="Arial"/>
              <a:sym typeface="Arial"/>
            </a:endParaRPr>
          </a:p>
        </p:txBody>
      </p:sp>
      <p:pic>
        <p:nvPicPr>
          <p:cNvPr id="27" name="Google Shape;27;p21"/>
          <p:cNvPicPr preferRelativeResize="0"/>
          <p:nvPr/>
        </p:nvPicPr>
        <p:blipFill rotWithShape="1">
          <a:blip r:embed="rId3">
            <a:alphaModFix/>
          </a:blip>
          <a:srcRect/>
          <a:stretch/>
        </p:blipFill>
        <p:spPr>
          <a:xfrm>
            <a:off x="2074200" y="445020"/>
            <a:ext cx="1079190" cy="372600"/>
          </a:xfrm>
          <a:prstGeom prst="rect">
            <a:avLst/>
          </a:prstGeom>
          <a:noFill/>
          <a:ln>
            <a:noFill/>
          </a:ln>
        </p:spPr>
      </p:pic>
      <p:sp>
        <p:nvSpPr>
          <p:cNvPr id="28" name="Google Shape;28;p21"/>
          <p:cNvSpPr/>
          <p:nvPr/>
        </p:nvSpPr>
        <p:spPr>
          <a:xfrm>
            <a:off x="445728" y="3118526"/>
            <a:ext cx="35655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FF0000"/>
                </a:solidFill>
                <a:latin typeface="Arial"/>
                <a:ea typeface="Arial"/>
                <a:cs typeface="Arial"/>
                <a:sym typeface="Arial"/>
                <a:hlinkClick r:id="rId4">
                  <a:extLst>
                    <a:ext uri="{A12FA001-AC4F-418D-AE19-62706E023703}">
                      <ahyp:hlinkClr xmlns:ahyp="http://schemas.microsoft.com/office/drawing/2018/hyperlinkcolor" val="tx"/>
                    </a:ext>
                  </a:extLst>
                </a:hlinkClick>
              </a:rPr>
              <a:t>talk.economistfoundation.org/resources </a:t>
            </a: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9" name="Google Shape;29;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231775"/>
            <a:ext cx="4572000" cy="50008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0"/>
        <p:cNvGrpSpPr/>
        <p:nvPr/>
      </p:nvGrpSpPr>
      <p:grpSpPr>
        <a:xfrm>
          <a:off x="0" y="0"/>
          <a:ext cx="0" cy="0"/>
          <a:chOff x="0" y="0"/>
          <a:chExt cx="0" cy="0"/>
        </a:xfrm>
      </p:grpSpPr>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22"/>
          <p:cNvSpPr txBox="1">
            <a:spLocks noGrp="1"/>
          </p:cNvSpPr>
          <p:nvPr>
            <p:ph type="title"/>
          </p:nvPr>
        </p:nvSpPr>
        <p:spPr>
          <a:xfrm>
            <a:off x="431800" y="445025"/>
            <a:ext cx="8280400" cy="5727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31800" y="445025"/>
            <a:ext cx="82804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431800" y="1152475"/>
            <a:ext cx="8280400" cy="3546000"/>
          </a:xfrm>
          <a:prstGeom prst="rect">
            <a:avLst/>
          </a:prstGeom>
          <a:noFill/>
          <a:ln>
            <a:noFill/>
          </a:ln>
        </p:spPr>
        <p:txBody>
          <a:bodyPr spcFirstLastPara="1" wrap="square" lIns="0" tIns="0" rIns="0" bIns="0"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72">
          <p15:clr>
            <a:srgbClr val="F26B43"/>
          </p15:clr>
        </p15:guide>
        <p15:guide id="4" pos="5488">
          <p15:clr>
            <a:srgbClr val="F26B43"/>
          </p15:clr>
        </p15:guide>
        <p15:guide id="5" orient="horz" pos="146">
          <p15:clr>
            <a:srgbClr val="F26B43"/>
          </p15:clr>
        </p15:guide>
        <p15:guide id="6" orient="horz" pos="3094">
          <p15:clr>
            <a:srgbClr val="F26B43"/>
          </p15:clr>
        </p15:guide>
        <p15:guide id="7" orient="horz" pos="282">
          <p15:clr>
            <a:srgbClr val="F26B43"/>
          </p15:clr>
        </p15:guide>
        <p15:guide id="8" orient="horz" pos="29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alk.economistfoundation.org/resources/?utm_source=resources&amp;utm_medium=headlines&amp;utm_campaign=call-out-box&amp;utm_id=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vimeo.com/1058950531/b8b040b265?share=copy" TargetMode="External"/><Relationship Id="rId5" Type="http://schemas.openxmlformats.org/officeDocument/2006/relationships/image" Target="../media/image24.png"/><Relationship Id="rId4" Type="http://schemas.openxmlformats.org/officeDocument/2006/relationships/hyperlink" Target="https://bit.ly/citizen-nowhe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5.pn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https://talk.economistfoundation.org/resources/?utm_source=resources&amp;utm_medium=headlines&amp;utm_campaign=call-out-box&amp;utm_id=resourc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a:hlinkClick r:id="rId3"/>
          </p:cNvPr>
          <p:cNvSpPr/>
          <p:nvPr/>
        </p:nvSpPr>
        <p:spPr>
          <a:xfrm>
            <a:off x="431800" y="3878909"/>
            <a:ext cx="1879138" cy="103281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3372830fcfe_1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8100" y="1522375"/>
            <a:ext cx="4128125" cy="2127924"/>
          </a:xfrm>
          <a:prstGeom prst="rect">
            <a:avLst/>
          </a:prstGeom>
          <a:noFill/>
          <a:ln>
            <a:noFill/>
          </a:ln>
        </p:spPr>
      </p:pic>
      <p:sp>
        <p:nvSpPr>
          <p:cNvPr id="156" name="Google Shape;156;g3372830fcfe_1_0"/>
          <p:cNvSpPr txBox="1"/>
          <p:nvPr/>
        </p:nvSpPr>
        <p:spPr>
          <a:xfrm>
            <a:off x="4572000" y="3758300"/>
            <a:ext cx="4140300" cy="61555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GB" sz="2000" b="1" dirty="0">
                <a:solidFill>
                  <a:schemeClr val="dk1"/>
                </a:solidFill>
              </a:rPr>
              <a:t>Play the video to hear your briefing: </a:t>
            </a:r>
            <a:r>
              <a:rPr lang="en-GB" sz="2000" b="1" i="1" u="sng" dirty="0" err="1">
                <a:solidFill>
                  <a:schemeClr val="dk1"/>
                </a:solidFill>
                <a:hlinkClick r:id="rId4"/>
              </a:rPr>
              <a:t>bit.ly</a:t>
            </a:r>
            <a:r>
              <a:rPr lang="en-GB" sz="2000" b="1" i="1" u="sng" dirty="0">
                <a:solidFill>
                  <a:schemeClr val="dk1"/>
                </a:solidFill>
                <a:hlinkClick r:id="rId4"/>
              </a:rPr>
              <a:t>/citizen-nowhere</a:t>
            </a:r>
            <a:endParaRPr sz="2000" b="1" i="1" u="sng" dirty="0">
              <a:solidFill>
                <a:schemeClr val="dk1"/>
              </a:solidFill>
            </a:endParaRPr>
          </a:p>
        </p:txBody>
      </p:sp>
      <p:sp>
        <p:nvSpPr>
          <p:cNvPr id="157" name="Google Shape;157;g3372830fcfe_1_0"/>
          <p:cNvSpPr txBox="1"/>
          <p:nvPr/>
        </p:nvSpPr>
        <p:spPr>
          <a:xfrm>
            <a:off x="431800" y="447675"/>
            <a:ext cx="8280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solidFill>
                  <a:schemeClr val="dk1"/>
                </a:solidFill>
              </a:rPr>
              <a:t>For this activity you should imagine you are an American immigration officer in training.</a:t>
            </a:r>
            <a:endParaRPr>
              <a:solidFill>
                <a:schemeClr val="dk1"/>
              </a:solidFill>
            </a:endParaRPr>
          </a:p>
        </p:txBody>
      </p:sp>
      <p:pic>
        <p:nvPicPr>
          <p:cNvPr id="158" name="Google Shape;158;g3372830fcfe_1_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976098" y="1728100"/>
            <a:ext cx="2716902" cy="2768276"/>
          </a:xfrm>
          <a:prstGeom prst="rect">
            <a:avLst/>
          </a:prstGeom>
          <a:noFill/>
          <a:ln>
            <a:noFill/>
          </a:ln>
        </p:spPr>
      </p:pic>
      <p:sp>
        <p:nvSpPr>
          <p:cNvPr id="159" name="Google Shape;159;g3372830fcfe_1_0">
            <a:hlinkClick r:id="rId6"/>
          </p:cNvPr>
          <p:cNvSpPr/>
          <p:nvPr/>
        </p:nvSpPr>
        <p:spPr>
          <a:xfrm>
            <a:off x="4575925" y="1502400"/>
            <a:ext cx="4140300" cy="2153100"/>
          </a:xfrm>
          <a:prstGeom prst="rect">
            <a:avLst/>
          </a:prstGeom>
          <a:solidFill>
            <a:srgbClr val="D7D7D7">
              <a:alpha val="30000"/>
            </a:srgbClr>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0" name="Google Shape;160;g3372830fcfe_1_0">
            <a:hlinkClick r:id="rId6"/>
          </p:cNvPr>
          <p:cNvPicPr preferRelativeResize="0"/>
          <p:nvPr/>
        </p:nvPicPr>
        <p:blipFill rotWithShape="1">
          <a:blip r:embed="rId7">
            <a:alphaModFix/>
          </a:blip>
          <a:srcRect/>
          <a:stretch/>
        </p:blipFill>
        <p:spPr>
          <a:xfrm>
            <a:off x="6027466" y="2102949"/>
            <a:ext cx="954375" cy="95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164"/>
        <p:cNvGrpSpPr/>
        <p:nvPr/>
      </p:nvGrpSpPr>
      <p:grpSpPr>
        <a:xfrm>
          <a:off x="0" y="0"/>
          <a:ext cx="0" cy="0"/>
          <a:chOff x="0" y="0"/>
          <a:chExt cx="0" cy="0"/>
        </a:xfrm>
      </p:grpSpPr>
      <p:sp>
        <p:nvSpPr>
          <p:cNvPr id="165" name="Google Shape;165;g33801e12e33_3_0"/>
          <p:cNvSpPr/>
          <p:nvPr/>
        </p:nvSpPr>
        <p:spPr>
          <a:xfrm>
            <a:off x="-101025" y="-11900"/>
            <a:ext cx="9337500" cy="1440600"/>
          </a:xfrm>
          <a:prstGeom prst="rect">
            <a:avLst/>
          </a:prstGeom>
          <a:solidFill>
            <a:srgbClr val="0194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g33801e12e33_3_0"/>
          <p:cNvSpPr txBox="1">
            <a:spLocks noGrp="1"/>
          </p:cNvSpPr>
          <p:nvPr>
            <p:ph type="title" idx="4294967295"/>
          </p:nvPr>
        </p:nvSpPr>
        <p:spPr>
          <a:xfrm>
            <a:off x="431850" y="358200"/>
            <a:ext cx="8280300" cy="658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800"/>
              <a:buNone/>
            </a:pPr>
            <a:r>
              <a:rPr lang="en-GB" sz="2700" b="1">
                <a:solidFill>
                  <a:schemeClr val="lt1"/>
                </a:solidFill>
              </a:rPr>
              <a:t>Let’s recap what Donald Trump’s new </a:t>
            </a:r>
            <a:br>
              <a:rPr lang="en-GB" sz="2700" b="1">
                <a:solidFill>
                  <a:schemeClr val="lt1"/>
                </a:solidFill>
              </a:rPr>
            </a:br>
            <a:r>
              <a:rPr lang="en-GB" sz="2700" b="1">
                <a:solidFill>
                  <a:schemeClr val="lt1"/>
                </a:solidFill>
              </a:rPr>
              <a:t>rules could mean for America</a:t>
            </a:r>
            <a:endParaRPr sz="2700" b="1">
              <a:solidFill>
                <a:schemeClr val="lt1"/>
              </a:solidFill>
            </a:endParaRPr>
          </a:p>
        </p:txBody>
      </p:sp>
      <p:sp>
        <p:nvSpPr>
          <p:cNvPr id="167" name="Google Shape;167;g33801e12e33_3_0"/>
          <p:cNvSpPr txBox="1"/>
          <p:nvPr/>
        </p:nvSpPr>
        <p:spPr>
          <a:xfrm>
            <a:off x="1041400" y="1873700"/>
            <a:ext cx="1112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dk1"/>
                </a:solidFill>
                <a:latin typeface="Arial"/>
                <a:ea typeface="Arial"/>
                <a:cs typeface="Arial"/>
                <a:sym typeface="Arial"/>
              </a:rPr>
              <a:t>Old rule</a:t>
            </a:r>
            <a:endParaRPr sz="1800"/>
          </a:p>
        </p:txBody>
      </p:sp>
      <p:sp>
        <p:nvSpPr>
          <p:cNvPr id="168" name="Google Shape;168;g33801e12e33_3_0"/>
          <p:cNvSpPr txBox="1"/>
          <p:nvPr/>
        </p:nvSpPr>
        <p:spPr>
          <a:xfrm>
            <a:off x="5540827" y="1851925"/>
            <a:ext cx="12324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dk1"/>
                </a:solidFill>
                <a:latin typeface="Arial"/>
                <a:ea typeface="Arial"/>
                <a:cs typeface="Arial"/>
                <a:sym typeface="Arial"/>
              </a:rPr>
              <a:t>New rule </a:t>
            </a:r>
            <a:endParaRPr sz="1800"/>
          </a:p>
        </p:txBody>
      </p:sp>
      <p:sp>
        <p:nvSpPr>
          <p:cNvPr id="169" name="Google Shape;169;g33801e12e33_3_0"/>
          <p:cNvSpPr txBox="1"/>
          <p:nvPr/>
        </p:nvSpPr>
        <p:spPr>
          <a:xfrm>
            <a:off x="431800" y="2385324"/>
            <a:ext cx="3868200" cy="914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GB" sz="1800">
                <a:solidFill>
                  <a:schemeClr val="dk1"/>
                </a:solidFill>
              </a:rPr>
              <a:t>Any baby born on American soil is automatically an American citizen, no </a:t>
            </a:r>
            <a:br>
              <a:rPr lang="en-GB" sz="1800">
                <a:solidFill>
                  <a:schemeClr val="dk1"/>
                </a:solidFill>
              </a:rPr>
            </a:br>
            <a:r>
              <a:rPr lang="en-GB" sz="1800">
                <a:solidFill>
                  <a:schemeClr val="dk1"/>
                </a:solidFill>
              </a:rPr>
              <a:t>matter their parents' citizenship.</a:t>
            </a:r>
            <a:endParaRPr sz="1200"/>
          </a:p>
        </p:txBody>
      </p:sp>
      <p:sp>
        <p:nvSpPr>
          <p:cNvPr id="170" name="Google Shape;170;g33801e12e33_3_0"/>
          <p:cNvSpPr txBox="1"/>
          <p:nvPr/>
        </p:nvSpPr>
        <p:spPr>
          <a:xfrm>
            <a:off x="4855025" y="2374458"/>
            <a:ext cx="3868200" cy="1233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1200"/>
              </a:spcAft>
              <a:buSzPts val="1100"/>
              <a:buNone/>
            </a:pPr>
            <a:r>
              <a:rPr lang="en-GB" sz="1800">
                <a:solidFill>
                  <a:schemeClr val="dk1"/>
                </a:solidFill>
              </a:rPr>
              <a:t>Babies born in America to parents who are not citizens or permanent residents would not be granted </a:t>
            </a:r>
            <a:br>
              <a:rPr lang="en-GB" sz="1800">
                <a:solidFill>
                  <a:schemeClr val="dk1"/>
                </a:solidFill>
              </a:rPr>
            </a:br>
            <a:r>
              <a:rPr lang="en-GB" sz="1800">
                <a:solidFill>
                  <a:schemeClr val="dk1"/>
                </a:solidFill>
              </a:rPr>
              <a:t>American citizenship.</a:t>
            </a:r>
            <a:endParaRPr sz="1800" b="1">
              <a:solidFill>
                <a:schemeClr val="dk1"/>
              </a:solidFill>
            </a:endParaRPr>
          </a:p>
        </p:txBody>
      </p:sp>
      <p:sp>
        <p:nvSpPr>
          <p:cNvPr id="171" name="Google Shape;171;g33801e12e33_3_0"/>
          <p:cNvSpPr/>
          <p:nvPr/>
        </p:nvSpPr>
        <p:spPr>
          <a:xfrm>
            <a:off x="1652700" y="4158225"/>
            <a:ext cx="5781900" cy="807000"/>
          </a:xfrm>
          <a:prstGeom prst="roundRect">
            <a:avLst>
              <a:gd name="adj" fmla="val 6290"/>
            </a:avLst>
          </a:prstGeom>
          <a:solidFill>
            <a:srgbClr val="F05A2A"/>
          </a:solidFill>
          <a:ln w="19050" cap="flat" cmpd="sng">
            <a:solidFill>
              <a:srgbClr val="F05A2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g33801e12e33_3_0"/>
          <p:cNvSpPr txBox="1"/>
          <p:nvPr/>
        </p:nvSpPr>
        <p:spPr>
          <a:xfrm>
            <a:off x="1661600" y="4187925"/>
            <a:ext cx="5781900" cy="677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2200" b="1">
                <a:solidFill>
                  <a:schemeClr val="lt1"/>
                </a:solidFill>
              </a:rPr>
              <a:t>Can you explain each rule in your own words?</a:t>
            </a:r>
            <a:endParaRPr sz="2200" b="1">
              <a:solidFill>
                <a:schemeClr val="lt1"/>
              </a:solidFill>
            </a:endParaRPr>
          </a:p>
        </p:txBody>
      </p:sp>
      <p:pic>
        <p:nvPicPr>
          <p:cNvPr id="173" name="Google Shape;173;g33801e12e33_3_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3500" y="1754071"/>
            <a:ext cx="478425" cy="478425"/>
          </a:xfrm>
          <a:prstGeom prst="rect">
            <a:avLst/>
          </a:prstGeom>
          <a:noFill/>
          <a:ln>
            <a:noFill/>
          </a:ln>
        </p:spPr>
      </p:pic>
      <p:pic>
        <p:nvPicPr>
          <p:cNvPr id="174" name="Google Shape;174;g33801e12e33_3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05397" y="1761008"/>
            <a:ext cx="465400" cy="464551"/>
          </a:xfrm>
          <a:prstGeom prst="rect">
            <a:avLst/>
          </a:prstGeom>
          <a:noFill/>
          <a:ln>
            <a:noFill/>
          </a:ln>
        </p:spPr>
      </p:pic>
      <p:cxnSp>
        <p:nvCxnSpPr>
          <p:cNvPr id="175" name="Google Shape;175;g33801e12e33_3_0"/>
          <p:cNvCxnSpPr/>
          <p:nvPr/>
        </p:nvCxnSpPr>
        <p:spPr>
          <a:xfrm>
            <a:off x="4546738" y="1754075"/>
            <a:ext cx="0" cy="1952100"/>
          </a:xfrm>
          <a:prstGeom prst="straightConnector1">
            <a:avLst/>
          </a:prstGeom>
          <a:noFill/>
          <a:ln w="19050" cap="flat" cmpd="sng">
            <a:solidFill>
              <a:srgbClr val="FEF7E5"/>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179"/>
        <p:cNvGrpSpPr/>
        <p:nvPr/>
      </p:nvGrpSpPr>
      <p:grpSpPr>
        <a:xfrm>
          <a:off x="0" y="0"/>
          <a:ext cx="0" cy="0"/>
          <a:chOff x="0" y="0"/>
          <a:chExt cx="0" cy="0"/>
        </a:xfrm>
      </p:grpSpPr>
      <p:sp>
        <p:nvSpPr>
          <p:cNvPr id="180" name="Google Shape;180;g3372830fcfe_0_26"/>
          <p:cNvSpPr/>
          <p:nvPr/>
        </p:nvSpPr>
        <p:spPr>
          <a:xfrm>
            <a:off x="4836325" y="0"/>
            <a:ext cx="4307700" cy="2571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1" name="Google Shape;181;g3372830fcfe_0_26"/>
          <p:cNvPicPr preferRelativeResize="0"/>
          <p:nvPr/>
        </p:nvPicPr>
        <p:blipFill>
          <a:blip r:embed="rId3" cstate="screen">
            <a:alphaModFix amt="10000"/>
            <a:extLst>
              <a:ext uri="{28A0092B-C50C-407E-A947-70E740481C1C}">
                <a14:useLocalDpi xmlns:a14="http://schemas.microsoft.com/office/drawing/2010/main"/>
              </a:ext>
            </a:extLst>
          </a:blip>
          <a:stretch>
            <a:fillRect/>
          </a:stretch>
        </p:blipFill>
        <p:spPr>
          <a:xfrm>
            <a:off x="4836325" y="729900"/>
            <a:ext cx="4295900" cy="1841699"/>
          </a:xfrm>
          <a:prstGeom prst="rect">
            <a:avLst/>
          </a:prstGeom>
          <a:noFill/>
          <a:ln>
            <a:noFill/>
          </a:ln>
        </p:spPr>
      </p:pic>
      <p:sp>
        <p:nvSpPr>
          <p:cNvPr id="182" name="Google Shape;182;g3372830fcfe_0_26"/>
          <p:cNvSpPr/>
          <p:nvPr/>
        </p:nvSpPr>
        <p:spPr>
          <a:xfrm>
            <a:off x="4836325" y="2571900"/>
            <a:ext cx="4307700" cy="2571600"/>
          </a:xfrm>
          <a:prstGeom prst="rect">
            <a:avLst/>
          </a:prstGeom>
          <a:solidFill>
            <a:srgbClr val="0194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g3372830fcfe_0_26"/>
          <p:cNvSpPr txBox="1">
            <a:spLocks noGrp="1"/>
          </p:cNvSpPr>
          <p:nvPr>
            <p:ph type="title" idx="4294967295"/>
          </p:nvPr>
        </p:nvSpPr>
        <p:spPr>
          <a:xfrm>
            <a:off x="431800" y="445025"/>
            <a:ext cx="4140300" cy="320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000" b="1"/>
              <a:t>Immigration officers, your instructions are:</a:t>
            </a:r>
            <a:endParaRPr sz="2000" b="1"/>
          </a:p>
          <a:p>
            <a:pPr marL="0" marR="0" lvl="0" indent="0" algn="l" rtl="0">
              <a:lnSpc>
                <a:spcPct val="100000"/>
              </a:lnSpc>
              <a:spcBef>
                <a:spcPts val="0"/>
              </a:spcBef>
              <a:spcAft>
                <a:spcPts val="0"/>
              </a:spcAft>
              <a:buClr>
                <a:schemeClr val="dk1"/>
              </a:buClr>
              <a:buSzPts val="2800"/>
              <a:buFont typeface="Arial"/>
              <a:buNone/>
            </a:pPr>
            <a:endParaRPr sz="1700"/>
          </a:p>
          <a:p>
            <a:pPr marL="457200" marR="0" lvl="0" indent="-336550" algn="l" rtl="0">
              <a:lnSpc>
                <a:spcPct val="100000"/>
              </a:lnSpc>
              <a:spcBef>
                <a:spcPts val="0"/>
              </a:spcBef>
              <a:spcAft>
                <a:spcPts val="0"/>
              </a:spcAft>
              <a:buSzPts val="1700"/>
              <a:buAutoNum type="arabicPeriod"/>
            </a:pPr>
            <a:r>
              <a:rPr lang="en-GB" sz="1700"/>
              <a:t>In your groups, draw a pretend line and label the sides of it “Side A” </a:t>
            </a:r>
            <a:br>
              <a:rPr lang="en-GB" sz="1700"/>
            </a:br>
            <a:r>
              <a:rPr lang="en-GB" sz="1700"/>
              <a:t>and “Side B”</a:t>
            </a:r>
            <a:endParaRPr sz="1700"/>
          </a:p>
          <a:p>
            <a:pPr marL="457200" marR="0" lvl="0" indent="-228600" algn="l" rtl="0">
              <a:lnSpc>
                <a:spcPct val="100000"/>
              </a:lnSpc>
              <a:spcBef>
                <a:spcPts val="0"/>
              </a:spcBef>
              <a:spcAft>
                <a:spcPts val="0"/>
              </a:spcAft>
              <a:buClr>
                <a:schemeClr val="dk1"/>
              </a:buClr>
              <a:buSzPts val="2800"/>
              <a:buFont typeface="Arial"/>
              <a:buNone/>
            </a:pPr>
            <a:endParaRPr sz="1700"/>
          </a:p>
          <a:p>
            <a:pPr marL="457200" marR="0" lvl="0" indent="-336550" algn="l" rtl="0">
              <a:lnSpc>
                <a:spcPct val="100000"/>
              </a:lnSpc>
              <a:spcBef>
                <a:spcPts val="0"/>
              </a:spcBef>
              <a:spcAft>
                <a:spcPts val="0"/>
              </a:spcAft>
              <a:buSzPts val="1700"/>
              <a:buAutoNum type="arabicPeriod"/>
            </a:pPr>
            <a:r>
              <a:rPr lang="en-GB" sz="1700"/>
              <a:t>Take one card </a:t>
            </a:r>
            <a:r>
              <a:rPr lang="en-GB"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each</a:t>
            </a:r>
            <a:endParaRPr sz="1700"/>
          </a:p>
          <a:p>
            <a:pPr marL="457200" marR="0" lvl="0" indent="-228600" algn="l" rtl="0">
              <a:lnSpc>
                <a:spcPct val="100000"/>
              </a:lnSpc>
              <a:spcBef>
                <a:spcPts val="0"/>
              </a:spcBef>
              <a:spcAft>
                <a:spcPts val="0"/>
              </a:spcAft>
              <a:buClr>
                <a:schemeClr val="dk1"/>
              </a:buClr>
              <a:buSzPts val="2800"/>
              <a:buFont typeface="Arial"/>
              <a:buNone/>
            </a:pPr>
            <a:endParaRPr sz="1700"/>
          </a:p>
          <a:p>
            <a:pPr marL="457200" marR="0" lvl="0" indent="-336550" algn="l" rtl="0">
              <a:lnSpc>
                <a:spcPct val="100000"/>
              </a:lnSpc>
              <a:spcBef>
                <a:spcPts val="0"/>
              </a:spcBef>
              <a:spcAft>
                <a:spcPts val="0"/>
              </a:spcAft>
              <a:buSzPts val="1700"/>
              <a:buAutoNum type="arabicPeriod"/>
            </a:pPr>
            <a:r>
              <a:rPr lang="en-GB" sz="1700"/>
              <a:t>Take it in turns to read your cards and decide together: should this person be on Side A or Side B? </a:t>
            </a:r>
            <a:endParaRPr sz="1900"/>
          </a:p>
        </p:txBody>
      </p:sp>
      <p:sp>
        <p:nvSpPr>
          <p:cNvPr id="184" name="Google Shape;184;g3372830fcfe_0_26"/>
          <p:cNvSpPr txBox="1"/>
          <p:nvPr/>
        </p:nvSpPr>
        <p:spPr>
          <a:xfrm>
            <a:off x="5106350" y="400650"/>
            <a:ext cx="31269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200" b="1">
                <a:solidFill>
                  <a:schemeClr val="lt1"/>
                </a:solidFill>
              </a:rPr>
              <a:t>Side </a:t>
            </a:r>
            <a:r>
              <a:rPr lang="en-GB" sz="2200" b="1" i="0" u="none" strike="noStrike" cap="none">
                <a:solidFill>
                  <a:schemeClr val="lt1"/>
                </a:solidFill>
                <a:latin typeface="Arial"/>
                <a:ea typeface="Arial"/>
                <a:cs typeface="Arial"/>
                <a:sym typeface="Arial"/>
              </a:rPr>
              <a:t>A</a:t>
            </a:r>
            <a:endParaRPr sz="1800">
              <a:solidFill>
                <a:schemeClr val="lt1"/>
              </a:solidFill>
            </a:endParaRPr>
          </a:p>
        </p:txBody>
      </p:sp>
      <p:sp>
        <p:nvSpPr>
          <p:cNvPr id="185" name="Google Shape;185;g3372830fcfe_0_26"/>
          <p:cNvSpPr txBox="1"/>
          <p:nvPr/>
        </p:nvSpPr>
        <p:spPr>
          <a:xfrm>
            <a:off x="5106350" y="879616"/>
            <a:ext cx="38682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800" b="0" i="0" u="none" strike="noStrike" cap="none">
                <a:solidFill>
                  <a:schemeClr val="lt1"/>
                </a:solidFill>
                <a:latin typeface="Arial"/>
                <a:ea typeface="Arial"/>
                <a:cs typeface="Arial"/>
                <a:sym typeface="Arial"/>
              </a:rPr>
              <a:t>Would automatically have citizenship in America under the new rule</a:t>
            </a:r>
            <a:endParaRPr sz="1600">
              <a:solidFill>
                <a:schemeClr val="lt1"/>
              </a:solidFill>
            </a:endParaRPr>
          </a:p>
        </p:txBody>
      </p:sp>
      <p:pic>
        <p:nvPicPr>
          <p:cNvPr id="186" name="Google Shape;186;g3372830fcfe_0_26"/>
          <p:cNvPicPr preferRelativeResize="0"/>
          <p:nvPr/>
        </p:nvPicPr>
        <p:blipFill>
          <a:blip r:embed="rId4" cstate="screen">
            <a:alphaModFix amt="5000"/>
            <a:extLst>
              <a:ext uri="{28A0092B-C50C-407E-A947-70E740481C1C}">
                <a14:useLocalDpi xmlns:a14="http://schemas.microsoft.com/office/drawing/2010/main"/>
              </a:ext>
            </a:extLst>
          </a:blip>
          <a:stretch>
            <a:fillRect/>
          </a:stretch>
        </p:blipFill>
        <p:spPr>
          <a:xfrm>
            <a:off x="4798626" y="3280055"/>
            <a:ext cx="4345902" cy="1863149"/>
          </a:xfrm>
          <a:prstGeom prst="rect">
            <a:avLst/>
          </a:prstGeom>
          <a:noFill/>
          <a:ln>
            <a:noFill/>
          </a:ln>
        </p:spPr>
      </p:pic>
      <p:sp>
        <p:nvSpPr>
          <p:cNvPr id="187" name="Google Shape;187;g3372830fcfe_0_26"/>
          <p:cNvSpPr txBox="1"/>
          <p:nvPr/>
        </p:nvSpPr>
        <p:spPr>
          <a:xfrm>
            <a:off x="5106350" y="2972250"/>
            <a:ext cx="31269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200" b="1">
                <a:solidFill>
                  <a:schemeClr val="lt1"/>
                </a:solidFill>
              </a:rPr>
              <a:t>Side B</a:t>
            </a:r>
            <a:endParaRPr sz="1800">
              <a:solidFill>
                <a:schemeClr val="lt1"/>
              </a:solidFill>
            </a:endParaRPr>
          </a:p>
        </p:txBody>
      </p:sp>
      <p:sp>
        <p:nvSpPr>
          <p:cNvPr id="188" name="Google Shape;188;g3372830fcfe_0_26"/>
          <p:cNvSpPr txBox="1"/>
          <p:nvPr/>
        </p:nvSpPr>
        <p:spPr>
          <a:xfrm>
            <a:off x="5106350" y="3451216"/>
            <a:ext cx="38682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800">
                <a:solidFill>
                  <a:schemeClr val="lt1"/>
                </a:solidFill>
              </a:rPr>
              <a:t>Would not automatically have citizenship in America under the new rule</a:t>
            </a:r>
            <a:endParaRPr sz="1600">
              <a:solidFill>
                <a:schemeClr val="lt1"/>
              </a:solidFill>
            </a:endParaRPr>
          </a:p>
        </p:txBody>
      </p:sp>
      <p:pic>
        <p:nvPicPr>
          <p:cNvPr id="189" name="Google Shape;189;g3372830fcfe_0_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3174800" y="3692175"/>
            <a:ext cx="1196925" cy="1219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193"/>
        <p:cNvGrpSpPr/>
        <p:nvPr/>
      </p:nvGrpSpPr>
      <p:grpSpPr>
        <a:xfrm>
          <a:off x="0" y="0"/>
          <a:ext cx="0" cy="0"/>
          <a:chOff x="0" y="0"/>
          <a:chExt cx="0" cy="0"/>
        </a:xfrm>
      </p:grpSpPr>
      <p:sp>
        <p:nvSpPr>
          <p:cNvPr id="194" name="Google Shape;194;g3383fd0842c_1_7"/>
          <p:cNvSpPr/>
          <p:nvPr/>
        </p:nvSpPr>
        <p:spPr>
          <a:xfrm>
            <a:off x="0" y="1428900"/>
            <a:ext cx="4572000" cy="3714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g3383fd0842c_1_7"/>
          <p:cNvSpPr/>
          <p:nvPr/>
        </p:nvSpPr>
        <p:spPr>
          <a:xfrm>
            <a:off x="4572025" y="1428900"/>
            <a:ext cx="4572000" cy="3714600"/>
          </a:xfrm>
          <a:prstGeom prst="rect">
            <a:avLst/>
          </a:prstGeom>
          <a:solidFill>
            <a:srgbClr val="0194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g3383fd0842c_1_7"/>
          <p:cNvSpPr txBox="1">
            <a:spLocks noGrp="1"/>
          </p:cNvSpPr>
          <p:nvPr>
            <p:ph type="title" idx="4294967295"/>
          </p:nvPr>
        </p:nvSpPr>
        <p:spPr>
          <a:xfrm>
            <a:off x="431800" y="445025"/>
            <a:ext cx="4140300" cy="43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700" b="1"/>
              <a:t>Answers</a:t>
            </a:r>
            <a:endParaRPr sz="2700" b="1"/>
          </a:p>
          <a:p>
            <a:pPr marL="0" marR="0" lvl="0" indent="0" algn="l" rtl="0">
              <a:lnSpc>
                <a:spcPct val="100000"/>
              </a:lnSpc>
              <a:spcBef>
                <a:spcPts val="0"/>
              </a:spcBef>
              <a:spcAft>
                <a:spcPts val="0"/>
              </a:spcAft>
              <a:buClr>
                <a:schemeClr val="dk1"/>
              </a:buClr>
              <a:buSzPts val="2800"/>
              <a:buFont typeface="Arial"/>
              <a:buNone/>
            </a:pPr>
            <a:r>
              <a:rPr lang="en-GB" sz="1300" i="1"/>
              <a:t>(See the Challenge answer sheet for explanations)</a:t>
            </a:r>
            <a:br>
              <a:rPr lang="en-GB" sz="2400"/>
            </a:br>
            <a:br>
              <a:rPr lang="en-GB" sz="2400"/>
            </a:br>
            <a:endParaRPr sz="2000"/>
          </a:p>
        </p:txBody>
      </p:sp>
      <p:sp>
        <p:nvSpPr>
          <p:cNvPr id="197" name="Google Shape;197;g3383fd0842c_1_7"/>
          <p:cNvSpPr txBox="1"/>
          <p:nvPr/>
        </p:nvSpPr>
        <p:spPr>
          <a:xfrm>
            <a:off x="422425" y="1829550"/>
            <a:ext cx="31269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lt1"/>
                </a:solidFill>
                <a:latin typeface="Arial"/>
                <a:ea typeface="Arial"/>
                <a:cs typeface="Arial"/>
                <a:sym typeface="Arial"/>
              </a:rPr>
              <a:t>Side A</a:t>
            </a:r>
            <a:endParaRPr sz="1800">
              <a:solidFill>
                <a:schemeClr val="lt1"/>
              </a:solidFill>
            </a:endParaRPr>
          </a:p>
        </p:txBody>
      </p:sp>
      <p:sp>
        <p:nvSpPr>
          <p:cNvPr id="198" name="Google Shape;198;g3383fd0842c_1_7"/>
          <p:cNvSpPr txBox="1"/>
          <p:nvPr/>
        </p:nvSpPr>
        <p:spPr>
          <a:xfrm>
            <a:off x="422425" y="2308516"/>
            <a:ext cx="38682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800" b="0" i="0" u="none" strike="noStrike" cap="none">
                <a:solidFill>
                  <a:schemeClr val="lt1"/>
                </a:solidFill>
                <a:latin typeface="Arial"/>
                <a:ea typeface="Arial"/>
                <a:cs typeface="Arial"/>
                <a:sym typeface="Arial"/>
              </a:rPr>
              <a:t>Would have citizenship in America </a:t>
            </a:r>
            <a:br>
              <a:rPr lang="en-GB" sz="1800" b="0" i="0" u="none" strike="noStrike" cap="none">
                <a:solidFill>
                  <a:schemeClr val="lt1"/>
                </a:solidFill>
                <a:latin typeface="Arial"/>
                <a:ea typeface="Arial"/>
                <a:cs typeface="Arial"/>
                <a:sym typeface="Arial"/>
              </a:rPr>
            </a:br>
            <a:r>
              <a:rPr lang="en-GB" sz="1800" b="0" i="0" u="none" strike="noStrike" cap="none">
                <a:solidFill>
                  <a:schemeClr val="lt1"/>
                </a:solidFill>
                <a:latin typeface="Arial"/>
                <a:ea typeface="Arial"/>
                <a:cs typeface="Arial"/>
                <a:sym typeface="Arial"/>
              </a:rPr>
              <a:t>under the new rule</a:t>
            </a:r>
            <a:endParaRPr sz="1600">
              <a:solidFill>
                <a:schemeClr val="lt1"/>
              </a:solidFill>
            </a:endParaRPr>
          </a:p>
        </p:txBody>
      </p:sp>
      <p:sp>
        <p:nvSpPr>
          <p:cNvPr id="199" name="Google Shape;199;g3383fd0842c_1_7"/>
          <p:cNvSpPr txBox="1"/>
          <p:nvPr/>
        </p:nvSpPr>
        <p:spPr>
          <a:xfrm>
            <a:off x="5030150" y="1753050"/>
            <a:ext cx="31269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lt1"/>
                </a:solidFill>
                <a:latin typeface="Arial"/>
                <a:ea typeface="Arial"/>
                <a:cs typeface="Arial"/>
                <a:sym typeface="Arial"/>
              </a:rPr>
              <a:t>Side </a:t>
            </a:r>
            <a:r>
              <a:rPr lang="en-GB" sz="2200" b="1">
                <a:solidFill>
                  <a:schemeClr val="lt1"/>
                </a:solidFill>
              </a:rPr>
              <a:t>B</a:t>
            </a:r>
            <a:endParaRPr sz="1800">
              <a:solidFill>
                <a:schemeClr val="lt1"/>
              </a:solidFill>
            </a:endParaRPr>
          </a:p>
        </p:txBody>
      </p:sp>
      <p:sp>
        <p:nvSpPr>
          <p:cNvPr id="200" name="Google Shape;200;g3383fd0842c_1_7"/>
          <p:cNvSpPr txBox="1"/>
          <p:nvPr/>
        </p:nvSpPr>
        <p:spPr>
          <a:xfrm>
            <a:off x="5030150" y="2232025"/>
            <a:ext cx="36822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800">
                <a:solidFill>
                  <a:schemeClr val="lt1"/>
                </a:solidFill>
              </a:rPr>
              <a:t>Would not have citizenship in </a:t>
            </a:r>
            <a:br>
              <a:rPr lang="en-GB" sz="1800">
                <a:solidFill>
                  <a:schemeClr val="lt1"/>
                </a:solidFill>
              </a:rPr>
            </a:br>
            <a:r>
              <a:rPr lang="en-GB" sz="1800">
                <a:solidFill>
                  <a:schemeClr val="lt1"/>
                </a:solidFill>
              </a:rPr>
              <a:t>America under the new rule</a:t>
            </a:r>
            <a:endParaRPr sz="1600">
              <a:solidFill>
                <a:schemeClr val="lt1"/>
              </a:solidFill>
            </a:endParaRPr>
          </a:p>
        </p:txBody>
      </p:sp>
      <p:pic>
        <p:nvPicPr>
          <p:cNvPr id="201" name="Google Shape;201;g3383fd0842c_1_7"/>
          <p:cNvPicPr preferRelativeResize="0"/>
          <p:nvPr/>
        </p:nvPicPr>
        <p:blipFill>
          <a:blip r:embed="rId3" cstate="screen">
            <a:alphaModFix amt="5000"/>
            <a:extLst>
              <a:ext uri="{28A0092B-C50C-407E-A947-70E740481C1C}">
                <a14:useLocalDpi xmlns:a14="http://schemas.microsoft.com/office/drawing/2010/main"/>
              </a:ext>
            </a:extLst>
          </a:blip>
          <a:stretch>
            <a:fillRect/>
          </a:stretch>
        </p:blipFill>
        <p:spPr>
          <a:xfrm>
            <a:off x="4572000" y="3181550"/>
            <a:ext cx="4576374" cy="1961950"/>
          </a:xfrm>
          <a:prstGeom prst="rect">
            <a:avLst/>
          </a:prstGeom>
          <a:noFill/>
          <a:ln>
            <a:noFill/>
          </a:ln>
        </p:spPr>
      </p:pic>
      <p:pic>
        <p:nvPicPr>
          <p:cNvPr id="202" name="Google Shape;202;g3383fd0842c_1_7"/>
          <p:cNvPicPr preferRelativeResize="0"/>
          <p:nvPr/>
        </p:nvPicPr>
        <p:blipFill>
          <a:blip r:embed="rId3" cstate="screen">
            <a:alphaModFix amt="10000"/>
            <a:extLst>
              <a:ext uri="{28A0092B-C50C-407E-A947-70E740481C1C}">
                <a14:useLocalDpi xmlns:a14="http://schemas.microsoft.com/office/drawing/2010/main"/>
              </a:ext>
            </a:extLst>
          </a:blip>
          <a:stretch>
            <a:fillRect/>
          </a:stretch>
        </p:blipFill>
        <p:spPr>
          <a:xfrm>
            <a:off x="0" y="3181550"/>
            <a:ext cx="4576374" cy="1961950"/>
          </a:xfrm>
          <a:prstGeom prst="rect">
            <a:avLst/>
          </a:prstGeom>
          <a:noFill/>
          <a:ln>
            <a:noFill/>
          </a:ln>
        </p:spPr>
      </p:pic>
      <p:sp>
        <p:nvSpPr>
          <p:cNvPr id="203" name="Google Shape;203;g3383fd0842c_1_7"/>
          <p:cNvSpPr/>
          <p:nvPr/>
        </p:nvSpPr>
        <p:spPr>
          <a:xfrm>
            <a:off x="6618400" y="458475"/>
            <a:ext cx="2094000" cy="681300"/>
          </a:xfrm>
          <a:prstGeom prst="roundRect">
            <a:avLst>
              <a:gd name="adj" fmla="val 4634"/>
            </a:avLst>
          </a:prstGeom>
          <a:solidFill>
            <a:srgbClr val="FFFFFF">
              <a:alpha val="1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g3383fd0842c_1_7"/>
          <p:cNvSpPr txBox="1"/>
          <p:nvPr/>
        </p:nvSpPr>
        <p:spPr>
          <a:xfrm>
            <a:off x="7153481" y="570499"/>
            <a:ext cx="1440000" cy="466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chemeClr val="dk1"/>
              </a:buClr>
              <a:buSzPts val="3111"/>
              <a:buFont typeface="Arial"/>
              <a:buNone/>
            </a:pPr>
            <a:r>
              <a:rPr lang="en-GB" sz="1000" b="1" i="0" u="none" strike="noStrike" cap="none">
                <a:solidFill>
                  <a:schemeClr val="dk1"/>
                </a:solidFill>
                <a:latin typeface="Arial"/>
                <a:ea typeface="Arial"/>
                <a:cs typeface="Arial"/>
                <a:sym typeface="Arial"/>
              </a:rPr>
              <a:t>Step 5: </a:t>
            </a:r>
            <a:r>
              <a:rPr lang="en-GB" sz="1000" b="0" i="0" u="none" strike="noStrike" cap="none">
                <a:solidFill>
                  <a:schemeClr val="dk1"/>
                </a:solidFill>
                <a:latin typeface="Arial"/>
                <a:ea typeface="Arial"/>
                <a:cs typeface="Arial"/>
                <a:sym typeface="Arial"/>
              </a:rPr>
              <a:t>I am generating ideas by combining different concepts</a:t>
            </a:r>
            <a:endParaRPr sz="1000" b="1" i="0" u="none" strike="noStrike" cap="none">
              <a:solidFill>
                <a:schemeClr val="dk1"/>
              </a:solidFill>
              <a:latin typeface="Arial"/>
              <a:ea typeface="Arial"/>
              <a:cs typeface="Arial"/>
              <a:sym typeface="Arial"/>
            </a:endParaRPr>
          </a:p>
        </p:txBody>
      </p:sp>
      <p:pic>
        <p:nvPicPr>
          <p:cNvPr id="205" name="Google Shape;205;g3383fd0842c_1_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729675" y="570500"/>
            <a:ext cx="311850" cy="311850"/>
          </a:xfrm>
          <a:prstGeom prst="rect">
            <a:avLst/>
          </a:prstGeom>
          <a:noFill/>
          <a:ln>
            <a:noFill/>
          </a:ln>
        </p:spPr>
      </p:pic>
      <p:sp>
        <p:nvSpPr>
          <p:cNvPr id="206" name="Google Shape;206;g3383fd0842c_1_7"/>
          <p:cNvSpPr/>
          <p:nvPr/>
        </p:nvSpPr>
        <p:spPr>
          <a:xfrm>
            <a:off x="422425" y="3231500"/>
            <a:ext cx="1072200" cy="107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g3383fd0842c_1_7"/>
          <p:cNvSpPr/>
          <p:nvPr/>
        </p:nvSpPr>
        <p:spPr>
          <a:xfrm>
            <a:off x="1614411" y="3231500"/>
            <a:ext cx="1072200" cy="107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g3383fd0842c_1_7"/>
          <p:cNvSpPr/>
          <p:nvPr/>
        </p:nvSpPr>
        <p:spPr>
          <a:xfrm>
            <a:off x="2806398" y="3231500"/>
            <a:ext cx="1072200" cy="107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g3383fd0842c_1_7"/>
          <p:cNvSpPr/>
          <p:nvPr/>
        </p:nvSpPr>
        <p:spPr>
          <a:xfrm>
            <a:off x="5030150" y="3231500"/>
            <a:ext cx="1072200" cy="107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g3383fd0842c_1_7"/>
          <p:cNvSpPr/>
          <p:nvPr/>
        </p:nvSpPr>
        <p:spPr>
          <a:xfrm>
            <a:off x="6222136" y="3231500"/>
            <a:ext cx="1072200" cy="107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g3383fd0842c_1_7"/>
          <p:cNvSpPr/>
          <p:nvPr/>
        </p:nvSpPr>
        <p:spPr>
          <a:xfrm>
            <a:off x="7414123" y="3231500"/>
            <a:ext cx="1072200" cy="107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2" name="Google Shape;212;g3383fd0842c_1_7"/>
          <p:cNvPicPr preferRelativeResize="0"/>
          <p:nvPr/>
        </p:nvPicPr>
        <p:blipFill rotWithShape="1">
          <a:blip r:embed="rId5" cstate="screen">
            <a:alphaModFix/>
            <a:extLst>
              <a:ext uri="{28A0092B-C50C-407E-A947-70E740481C1C}">
                <a14:useLocalDpi xmlns:a14="http://schemas.microsoft.com/office/drawing/2010/main"/>
              </a:ext>
            </a:extLst>
          </a:blip>
          <a:srcRect b="-1029"/>
          <a:stretch/>
        </p:blipFill>
        <p:spPr>
          <a:xfrm>
            <a:off x="2806375" y="3231500"/>
            <a:ext cx="1072176" cy="1001502"/>
          </a:xfrm>
          <a:prstGeom prst="rect">
            <a:avLst/>
          </a:prstGeom>
          <a:noFill/>
          <a:ln>
            <a:noFill/>
          </a:ln>
        </p:spPr>
      </p:pic>
      <p:pic>
        <p:nvPicPr>
          <p:cNvPr id="213" name="Google Shape;213;g3383fd0842c_1_7"/>
          <p:cNvPicPr preferRelativeResize="0"/>
          <p:nvPr/>
        </p:nvPicPr>
        <p:blipFill rotWithShape="1">
          <a:blip r:embed="rId6" cstate="screen">
            <a:alphaModFix/>
            <a:extLst>
              <a:ext uri="{28A0092B-C50C-407E-A947-70E740481C1C}">
                <a14:useLocalDpi xmlns:a14="http://schemas.microsoft.com/office/drawing/2010/main"/>
              </a:ext>
            </a:extLst>
          </a:blip>
          <a:srcRect b="-1029"/>
          <a:stretch/>
        </p:blipFill>
        <p:spPr>
          <a:xfrm>
            <a:off x="1614423" y="3231500"/>
            <a:ext cx="1072176" cy="1001502"/>
          </a:xfrm>
          <a:prstGeom prst="rect">
            <a:avLst/>
          </a:prstGeom>
          <a:noFill/>
          <a:ln>
            <a:noFill/>
          </a:ln>
        </p:spPr>
      </p:pic>
      <p:pic>
        <p:nvPicPr>
          <p:cNvPr id="214" name="Google Shape;214;g3383fd0842c_1_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22425" y="3231500"/>
            <a:ext cx="1047449" cy="943051"/>
          </a:xfrm>
          <a:prstGeom prst="rect">
            <a:avLst/>
          </a:prstGeom>
          <a:noFill/>
          <a:ln>
            <a:noFill/>
          </a:ln>
        </p:spPr>
      </p:pic>
      <p:pic>
        <p:nvPicPr>
          <p:cNvPr id="215" name="Google Shape;215;g3383fd0842c_1_7"/>
          <p:cNvPicPr preferRelativeResize="0"/>
          <p:nvPr/>
        </p:nvPicPr>
        <p:blipFill rotWithShape="1">
          <a:blip r:embed="rId8" cstate="screen">
            <a:alphaModFix/>
            <a:extLst>
              <a:ext uri="{28A0092B-C50C-407E-A947-70E740481C1C}">
                <a14:useLocalDpi xmlns:a14="http://schemas.microsoft.com/office/drawing/2010/main"/>
              </a:ext>
            </a:extLst>
          </a:blip>
          <a:srcRect b="-1029"/>
          <a:stretch/>
        </p:blipFill>
        <p:spPr>
          <a:xfrm>
            <a:off x="7414112" y="3231500"/>
            <a:ext cx="1047449" cy="1001502"/>
          </a:xfrm>
          <a:prstGeom prst="rect">
            <a:avLst/>
          </a:prstGeom>
          <a:noFill/>
          <a:ln>
            <a:noFill/>
          </a:ln>
        </p:spPr>
      </p:pic>
      <p:pic>
        <p:nvPicPr>
          <p:cNvPr id="216" name="Google Shape;216;g3383fd0842c_1_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030150" y="3231500"/>
            <a:ext cx="1072176" cy="943051"/>
          </a:xfrm>
          <a:prstGeom prst="rect">
            <a:avLst/>
          </a:prstGeom>
          <a:noFill/>
          <a:ln>
            <a:noFill/>
          </a:ln>
        </p:spPr>
      </p:pic>
      <p:pic>
        <p:nvPicPr>
          <p:cNvPr id="217" name="Google Shape;217;g3383fd0842c_1_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34513" y="3222787"/>
            <a:ext cx="1047449" cy="960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1800" y="2612575"/>
            <a:ext cx="1818950" cy="2530926"/>
          </a:xfrm>
          <a:prstGeom prst="rect">
            <a:avLst/>
          </a:prstGeom>
          <a:noFill/>
          <a:ln>
            <a:noFill/>
          </a:ln>
        </p:spPr>
      </p:pic>
      <p:sp>
        <p:nvSpPr>
          <p:cNvPr id="223" name="Google Shape;223;p34"/>
          <p:cNvSpPr/>
          <p:nvPr/>
        </p:nvSpPr>
        <p:spPr>
          <a:xfrm>
            <a:off x="3524325" y="665775"/>
            <a:ext cx="5162400" cy="1891800"/>
          </a:xfrm>
          <a:prstGeom prst="roundRect">
            <a:avLst>
              <a:gd name="adj" fmla="val 6290"/>
            </a:avLst>
          </a:prstGeom>
          <a:noFill/>
          <a:ln w="19050" cap="flat" cmpd="sng">
            <a:solidFill>
              <a:srgbClr val="F05A2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34"/>
          <p:cNvSpPr txBox="1">
            <a:spLocks noGrp="1"/>
          </p:cNvSpPr>
          <p:nvPr>
            <p:ph type="title" idx="4294967295"/>
          </p:nvPr>
        </p:nvSpPr>
        <p:spPr>
          <a:xfrm>
            <a:off x="4193638" y="914925"/>
            <a:ext cx="3823800" cy="721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300" b="1"/>
              <a:t>How might the new rule benefit people in America?</a:t>
            </a:r>
            <a:br>
              <a:rPr lang="en-GB" sz="2000">
                <a:solidFill>
                  <a:schemeClr val="dk1"/>
                </a:solidFill>
              </a:rPr>
            </a:br>
            <a:endParaRPr sz="2000"/>
          </a:p>
        </p:txBody>
      </p:sp>
      <p:sp>
        <p:nvSpPr>
          <p:cNvPr id="225" name="Google Shape;225;p34"/>
          <p:cNvSpPr txBox="1"/>
          <p:nvPr/>
        </p:nvSpPr>
        <p:spPr>
          <a:xfrm>
            <a:off x="3601450" y="1645650"/>
            <a:ext cx="50853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rgbClr val="F05A2A"/>
                </a:solidFill>
              </a:rPr>
              <a:t>For example:</a:t>
            </a:r>
            <a:r>
              <a:rPr lang="en-GB" sz="1700">
                <a:solidFill>
                  <a:schemeClr val="dk1"/>
                </a:solidFill>
              </a:rPr>
              <a:t> who may agree that people shouldn’t automatically given citizenship in America?</a:t>
            </a:r>
            <a:endParaRPr/>
          </a:p>
        </p:txBody>
      </p:sp>
      <p:grpSp>
        <p:nvGrpSpPr>
          <p:cNvPr id="226" name="Google Shape;226;p34"/>
          <p:cNvGrpSpPr/>
          <p:nvPr/>
        </p:nvGrpSpPr>
        <p:grpSpPr>
          <a:xfrm>
            <a:off x="5841300" y="384175"/>
            <a:ext cx="509400" cy="538800"/>
            <a:chOff x="3290450" y="1370750"/>
            <a:chExt cx="509400" cy="538800"/>
          </a:xfrm>
        </p:grpSpPr>
        <p:sp>
          <p:nvSpPr>
            <p:cNvPr id="227" name="Google Shape;227;p34"/>
            <p:cNvSpPr/>
            <p:nvPr/>
          </p:nvSpPr>
          <p:spPr>
            <a:xfrm>
              <a:off x="3290450" y="1385450"/>
              <a:ext cx="509400" cy="509400"/>
            </a:xfrm>
            <a:prstGeom prst="ellipse">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34"/>
            <p:cNvSpPr txBox="1"/>
            <p:nvPr/>
          </p:nvSpPr>
          <p:spPr>
            <a:xfrm>
              <a:off x="3290450" y="1370750"/>
              <a:ext cx="5094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b="1">
                  <a:solidFill>
                    <a:schemeClr val="lt1"/>
                  </a:solidFill>
                </a:rPr>
                <a:t>?</a:t>
              </a:r>
              <a:endParaRPr>
                <a:solidFill>
                  <a:schemeClr val="lt1"/>
                </a:solidFill>
              </a:endParaRPr>
            </a:p>
          </p:txBody>
        </p:sp>
      </p:grpSp>
      <p:sp>
        <p:nvSpPr>
          <p:cNvPr id="229" name="Google Shape;229;p34"/>
          <p:cNvSpPr/>
          <p:nvPr/>
        </p:nvSpPr>
        <p:spPr>
          <a:xfrm>
            <a:off x="3524325" y="2943650"/>
            <a:ext cx="5162400" cy="1891800"/>
          </a:xfrm>
          <a:prstGeom prst="roundRect">
            <a:avLst>
              <a:gd name="adj" fmla="val 6290"/>
            </a:avLst>
          </a:prstGeom>
          <a:noFill/>
          <a:ln w="19050" cap="flat" cmpd="sng">
            <a:solidFill>
              <a:srgbClr val="F05A2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34"/>
          <p:cNvSpPr txBox="1">
            <a:spLocks noGrp="1"/>
          </p:cNvSpPr>
          <p:nvPr>
            <p:ph type="title" idx="4294967295"/>
          </p:nvPr>
        </p:nvSpPr>
        <p:spPr>
          <a:xfrm>
            <a:off x="4193638" y="3269000"/>
            <a:ext cx="3823800" cy="721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2800"/>
              <a:buFont typeface="Arial"/>
              <a:buNone/>
            </a:pPr>
            <a:r>
              <a:rPr lang="en-GB" sz="2300" b="1"/>
              <a:t>Who might lose out if the new rule goes ahead?</a:t>
            </a:r>
            <a:br>
              <a:rPr lang="en-GB" sz="2000"/>
            </a:br>
            <a:endParaRPr sz="2000"/>
          </a:p>
          <a:p>
            <a:pPr marL="0" marR="0" lvl="0" indent="0" algn="ctr" rtl="0">
              <a:lnSpc>
                <a:spcPct val="100000"/>
              </a:lnSpc>
              <a:spcBef>
                <a:spcPts val="0"/>
              </a:spcBef>
              <a:spcAft>
                <a:spcPts val="0"/>
              </a:spcAft>
              <a:buClr>
                <a:schemeClr val="dk1"/>
              </a:buClr>
              <a:buSzPts val="2800"/>
              <a:buFont typeface="Arial"/>
              <a:buNone/>
            </a:pPr>
            <a:endParaRPr sz="2300" b="1"/>
          </a:p>
        </p:txBody>
      </p:sp>
      <p:sp>
        <p:nvSpPr>
          <p:cNvPr id="231" name="Google Shape;231;p34"/>
          <p:cNvSpPr txBox="1"/>
          <p:nvPr/>
        </p:nvSpPr>
        <p:spPr>
          <a:xfrm>
            <a:off x="3688830" y="3999725"/>
            <a:ext cx="48336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rgbClr val="F05A2A"/>
                </a:solidFill>
              </a:rPr>
              <a:t>For example:</a:t>
            </a:r>
            <a:r>
              <a:rPr lang="en-GB" sz="1700">
                <a:solidFill>
                  <a:schemeClr val="dk1"/>
                </a:solidFill>
              </a:rPr>
              <a:t> who would be impacted by some people losing their citizenship?</a:t>
            </a:r>
            <a:endParaRPr sz="1700">
              <a:solidFill>
                <a:schemeClr val="dk1"/>
              </a:solidFill>
            </a:endParaRPr>
          </a:p>
          <a:p>
            <a:pPr marL="0" lvl="0" indent="0" algn="l" rtl="0">
              <a:spcBef>
                <a:spcPts val="0"/>
              </a:spcBef>
              <a:spcAft>
                <a:spcPts val="0"/>
              </a:spcAft>
              <a:buNone/>
            </a:pPr>
            <a:endParaRPr sz="1700">
              <a:solidFill>
                <a:schemeClr val="dk1"/>
              </a:solidFill>
            </a:endParaRPr>
          </a:p>
        </p:txBody>
      </p:sp>
      <p:grpSp>
        <p:nvGrpSpPr>
          <p:cNvPr id="232" name="Google Shape;232;p34"/>
          <p:cNvGrpSpPr/>
          <p:nvPr/>
        </p:nvGrpSpPr>
        <p:grpSpPr>
          <a:xfrm>
            <a:off x="5841300" y="2662050"/>
            <a:ext cx="509400" cy="538800"/>
            <a:chOff x="3290450" y="1370750"/>
            <a:chExt cx="509400" cy="538800"/>
          </a:xfrm>
        </p:grpSpPr>
        <p:sp>
          <p:nvSpPr>
            <p:cNvPr id="233" name="Google Shape;233;p34"/>
            <p:cNvSpPr/>
            <p:nvPr/>
          </p:nvSpPr>
          <p:spPr>
            <a:xfrm>
              <a:off x="3290450" y="1385450"/>
              <a:ext cx="509400" cy="509400"/>
            </a:xfrm>
            <a:prstGeom prst="ellipse">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34"/>
            <p:cNvSpPr txBox="1"/>
            <p:nvPr/>
          </p:nvSpPr>
          <p:spPr>
            <a:xfrm>
              <a:off x="3290450" y="1370750"/>
              <a:ext cx="5094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b="1">
                  <a:solidFill>
                    <a:schemeClr val="lt1"/>
                  </a:solidFill>
                </a:rPr>
                <a:t>?</a:t>
              </a:r>
              <a:endParaRPr>
                <a:solidFill>
                  <a:schemeClr val="lt1"/>
                </a:solidFill>
              </a:endParaRPr>
            </a:p>
          </p:txBody>
        </p:sp>
      </p:grpSp>
      <p:sp>
        <p:nvSpPr>
          <p:cNvPr id="235" name="Google Shape;235;p34"/>
          <p:cNvSpPr txBox="1"/>
          <p:nvPr/>
        </p:nvSpPr>
        <p:spPr>
          <a:xfrm>
            <a:off x="431800" y="447675"/>
            <a:ext cx="2589000" cy="1739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700" b="1">
                <a:solidFill>
                  <a:schemeClr val="dk1"/>
                </a:solidFill>
              </a:rPr>
              <a:t>Well done. </a:t>
            </a:r>
            <a:br>
              <a:rPr lang="en-GB" sz="1800">
                <a:solidFill>
                  <a:schemeClr val="dk1"/>
                </a:solidFill>
              </a:rPr>
            </a:br>
            <a:br>
              <a:rPr lang="en-GB" sz="1800">
                <a:solidFill>
                  <a:schemeClr val="dk1"/>
                </a:solidFill>
              </a:rPr>
            </a:br>
            <a:r>
              <a:rPr lang="en-GB" sz="1700">
                <a:solidFill>
                  <a:schemeClr val="dk1"/>
                </a:solidFill>
              </a:rPr>
              <a:t>You should discuss now the following questions from your own perspectives. </a:t>
            </a:r>
            <a:endParaRPr sz="17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372141079e_0_43"/>
          <p:cNvSpPr/>
          <p:nvPr/>
        </p:nvSpPr>
        <p:spPr>
          <a:xfrm>
            <a:off x="431800" y="2542325"/>
            <a:ext cx="4995600" cy="1103400"/>
          </a:xfrm>
          <a:prstGeom prst="roundRect">
            <a:avLst>
              <a:gd name="adj" fmla="val 6290"/>
            </a:avLst>
          </a:prstGeom>
          <a:noFill/>
          <a:ln w="19050" cap="flat" cmpd="sng">
            <a:solidFill>
              <a:srgbClr val="F05A2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g3372141079e_0_43"/>
          <p:cNvSpPr txBox="1">
            <a:spLocks noGrp="1"/>
          </p:cNvSpPr>
          <p:nvPr>
            <p:ph type="title" idx="4294967295"/>
          </p:nvPr>
        </p:nvSpPr>
        <p:spPr>
          <a:xfrm>
            <a:off x="431800" y="445025"/>
            <a:ext cx="5661900" cy="83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GB" sz="2400" b="1"/>
              <a:t>Imagine you are in charge of a country </a:t>
            </a:r>
            <a:br>
              <a:rPr lang="en-GB" sz="2400" b="1"/>
            </a:br>
            <a:r>
              <a:rPr lang="en-GB" sz="2400" b="1"/>
              <a:t>deciding new rules for citizenship.</a:t>
            </a:r>
            <a:endParaRPr sz="2400" b="1"/>
          </a:p>
        </p:txBody>
      </p:sp>
      <p:sp>
        <p:nvSpPr>
          <p:cNvPr id="242" name="Google Shape;242;g3372141079e_0_43"/>
          <p:cNvSpPr txBox="1"/>
          <p:nvPr/>
        </p:nvSpPr>
        <p:spPr>
          <a:xfrm>
            <a:off x="431800" y="1407625"/>
            <a:ext cx="55275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b="0" i="0" u="none" strike="noStrike" cap="none">
                <a:solidFill>
                  <a:schemeClr val="dk1"/>
                </a:solidFill>
                <a:latin typeface="Arial"/>
                <a:ea typeface="Arial"/>
                <a:cs typeface="Arial"/>
                <a:sym typeface="Arial"/>
              </a:rPr>
              <a:t>For each scenario in this activity, take </a:t>
            </a:r>
            <a:r>
              <a:rPr lang="en-GB" sz="2000">
                <a:solidFill>
                  <a:schemeClr val="dk1"/>
                </a:solidFill>
              </a:rPr>
              <a:t>ten</a:t>
            </a:r>
            <a:r>
              <a:rPr lang="en-GB" sz="2000" b="0" i="0" u="none" strike="noStrike" cap="none">
                <a:solidFill>
                  <a:schemeClr val="dk1"/>
                </a:solidFill>
                <a:latin typeface="Arial"/>
                <a:ea typeface="Arial"/>
                <a:cs typeface="Arial"/>
                <a:sym typeface="Arial"/>
              </a:rPr>
              <a:t> steps around the room to find a new discussion partner.</a:t>
            </a:r>
            <a:endParaRPr sz="2000" b="0" i="0" u="none" strike="noStrike" cap="none">
              <a:solidFill>
                <a:schemeClr val="dk1"/>
              </a:solidFill>
              <a:latin typeface="Arial"/>
              <a:ea typeface="Arial"/>
              <a:cs typeface="Arial"/>
              <a:sym typeface="Arial"/>
            </a:endParaRPr>
          </a:p>
        </p:txBody>
      </p:sp>
      <p:sp>
        <p:nvSpPr>
          <p:cNvPr id="243" name="Google Shape;243;g3372141079e_0_43"/>
          <p:cNvSpPr txBox="1"/>
          <p:nvPr/>
        </p:nvSpPr>
        <p:spPr>
          <a:xfrm>
            <a:off x="431806" y="4091799"/>
            <a:ext cx="1440000" cy="466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chemeClr val="dk1"/>
              </a:buClr>
              <a:buSzPts val="3111"/>
              <a:buFont typeface="Arial"/>
              <a:buNone/>
            </a:pPr>
            <a:r>
              <a:rPr lang="en-GB" sz="1000" b="1" i="0" u="none" strike="noStrike" cap="none">
                <a:solidFill>
                  <a:srgbClr val="000000"/>
                </a:solidFill>
                <a:latin typeface="Arial"/>
                <a:ea typeface="Arial"/>
                <a:cs typeface="Arial"/>
                <a:sym typeface="Arial"/>
              </a:rPr>
              <a:t>Step 10: </a:t>
            </a:r>
            <a:r>
              <a:rPr lang="en-GB" sz="1000" b="0" i="0" u="none" strike="noStrike" cap="none">
                <a:solidFill>
                  <a:srgbClr val="000000"/>
                </a:solidFill>
                <a:latin typeface="Arial"/>
                <a:ea typeface="Arial"/>
                <a:cs typeface="Arial"/>
                <a:sym typeface="Arial"/>
              </a:rPr>
              <a:t>I’m developing ideas by considering different perspectives</a:t>
            </a:r>
            <a:endParaRPr sz="1000" b="1" i="0" u="none" strike="noStrike" cap="none">
              <a:solidFill>
                <a:schemeClr val="dk1"/>
              </a:solidFill>
              <a:latin typeface="Arial"/>
              <a:ea typeface="Arial"/>
              <a:cs typeface="Arial"/>
              <a:sym typeface="Arial"/>
            </a:endParaRPr>
          </a:p>
        </p:txBody>
      </p:sp>
      <p:sp>
        <p:nvSpPr>
          <p:cNvPr id="244" name="Google Shape;244;g3372141079e_0_43"/>
          <p:cNvSpPr txBox="1"/>
          <p:nvPr/>
        </p:nvSpPr>
        <p:spPr>
          <a:xfrm>
            <a:off x="1310350" y="2678375"/>
            <a:ext cx="41664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You will have </a:t>
            </a:r>
            <a:r>
              <a:rPr lang="en-GB" sz="1800" b="1" i="0" u="none" strike="noStrike" cap="none">
                <a:solidFill>
                  <a:schemeClr val="dk1"/>
                </a:solidFill>
              </a:rPr>
              <a:t>two minutes</a:t>
            </a:r>
            <a:r>
              <a:rPr lang="en-GB" sz="1800" b="0" i="0" u="none" strike="noStrike" cap="none">
                <a:solidFill>
                  <a:schemeClr val="dk1"/>
                </a:solidFill>
                <a:latin typeface="Arial"/>
                <a:ea typeface="Arial"/>
                <a:cs typeface="Arial"/>
                <a:sym typeface="Arial"/>
              </a:rPr>
              <a:t> to discuss the question. When the time is up you must agree on how to vote.</a:t>
            </a:r>
            <a:endParaRPr sz="1800" b="0" i="0" u="none" strike="noStrike" cap="none">
              <a:solidFill>
                <a:srgbClr val="000000"/>
              </a:solidFill>
              <a:latin typeface="Arial"/>
              <a:ea typeface="Arial"/>
              <a:cs typeface="Arial"/>
              <a:sym typeface="Arial"/>
            </a:endParaRPr>
          </a:p>
        </p:txBody>
      </p:sp>
      <p:pic>
        <p:nvPicPr>
          <p:cNvPr id="245" name="Google Shape;245;g3372141079e_0_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1800" y="3723500"/>
            <a:ext cx="311850" cy="311850"/>
          </a:xfrm>
          <a:prstGeom prst="rect">
            <a:avLst/>
          </a:prstGeom>
          <a:noFill/>
          <a:ln>
            <a:noFill/>
          </a:ln>
        </p:spPr>
      </p:pic>
      <p:pic>
        <p:nvPicPr>
          <p:cNvPr id="246" name="Google Shape;246;g3372141079e_0_4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0425" y="2681200"/>
            <a:ext cx="556474" cy="556474"/>
          </a:xfrm>
          <a:prstGeom prst="rect">
            <a:avLst/>
          </a:prstGeom>
          <a:noFill/>
          <a:ln>
            <a:noFill/>
          </a:ln>
        </p:spPr>
      </p:pic>
      <p:pic>
        <p:nvPicPr>
          <p:cNvPr id="247" name="Google Shape;247;g3372141079e_0_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5727800" y="499550"/>
            <a:ext cx="3171000" cy="4412176"/>
          </a:xfrm>
          <a:prstGeom prst="rect">
            <a:avLst/>
          </a:prstGeom>
          <a:noFill/>
          <a:ln>
            <a:noFill/>
          </a:ln>
        </p:spPr>
      </p:pic>
      <p:sp>
        <p:nvSpPr>
          <p:cNvPr id="248" name="Google Shape;248;g3372141079e_0_43"/>
          <p:cNvSpPr/>
          <p:nvPr/>
        </p:nvSpPr>
        <p:spPr>
          <a:xfrm>
            <a:off x="125" y="4911725"/>
            <a:ext cx="9144000" cy="231900"/>
          </a:xfrm>
          <a:prstGeom prst="rect">
            <a:avLst/>
          </a:prstGeom>
          <a:solidFill>
            <a:srgbClr val="0D28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Shape 252"/>
        <p:cNvGrpSpPr/>
        <p:nvPr/>
      </p:nvGrpSpPr>
      <p:grpSpPr>
        <a:xfrm>
          <a:off x="0" y="0"/>
          <a:ext cx="0" cy="0"/>
          <a:chOff x="0" y="0"/>
          <a:chExt cx="0" cy="0"/>
        </a:xfrm>
      </p:grpSpPr>
      <p:sp>
        <p:nvSpPr>
          <p:cNvPr id="253" name="Google Shape;253;p35"/>
          <p:cNvSpPr/>
          <p:nvPr/>
        </p:nvSpPr>
        <p:spPr>
          <a:xfrm>
            <a:off x="4799125" y="0"/>
            <a:ext cx="4344900" cy="2571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35"/>
          <p:cNvSpPr/>
          <p:nvPr/>
        </p:nvSpPr>
        <p:spPr>
          <a:xfrm>
            <a:off x="4799125" y="2571900"/>
            <a:ext cx="4344900" cy="25716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5" name="Google Shape;255;p35"/>
          <p:cNvPicPr preferRelativeResize="0"/>
          <p:nvPr/>
        </p:nvPicPr>
        <p:blipFill>
          <a:blip r:embed="rId3" cstate="screen">
            <a:alphaModFix amt="10000"/>
            <a:extLst>
              <a:ext uri="{28A0092B-C50C-407E-A947-70E740481C1C}">
                <a14:useLocalDpi xmlns:a14="http://schemas.microsoft.com/office/drawing/2010/main"/>
              </a:ext>
            </a:extLst>
          </a:blip>
          <a:stretch>
            <a:fillRect/>
          </a:stretch>
        </p:blipFill>
        <p:spPr>
          <a:xfrm>
            <a:off x="4798626" y="708455"/>
            <a:ext cx="4345902" cy="1863149"/>
          </a:xfrm>
          <a:prstGeom prst="rect">
            <a:avLst/>
          </a:prstGeom>
          <a:noFill/>
          <a:ln>
            <a:noFill/>
          </a:ln>
        </p:spPr>
      </p:pic>
      <p:pic>
        <p:nvPicPr>
          <p:cNvPr id="256" name="Google Shape;256;p35"/>
          <p:cNvPicPr preferRelativeResize="0"/>
          <p:nvPr/>
        </p:nvPicPr>
        <p:blipFill>
          <a:blip r:embed="rId3" cstate="screen">
            <a:alphaModFix amt="20000"/>
            <a:extLst>
              <a:ext uri="{28A0092B-C50C-407E-A947-70E740481C1C}">
                <a14:useLocalDpi xmlns:a14="http://schemas.microsoft.com/office/drawing/2010/main"/>
              </a:ext>
            </a:extLst>
          </a:blip>
          <a:stretch>
            <a:fillRect/>
          </a:stretch>
        </p:blipFill>
        <p:spPr>
          <a:xfrm>
            <a:off x="4798626" y="3267805"/>
            <a:ext cx="4345902" cy="1863149"/>
          </a:xfrm>
          <a:prstGeom prst="rect">
            <a:avLst/>
          </a:prstGeom>
          <a:noFill/>
          <a:ln>
            <a:noFill/>
          </a:ln>
        </p:spPr>
      </p:pic>
      <p:sp>
        <p:nvSpPr>
          <p:cNvPr id="257" name="Google Shape;257;p35"/>
          <p:cNvSpPr txBox="1">
            <a:spLocks noGrp="1"/>
          </p:cNvSpPr>
          <p:nvPr>
            <p:ph type="title" idx="4294967295"/>
          </p:nvPr>
        </p:nvSpPr>
        <p:spPr>
          <a:xfrm>
            <a:off x="431800" y="447675"/>
            <a:ext cx="4140300" cy="328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200" b="1"/>
              <a:t>Should the people in charge </a:t>
            </a:r>
            <a:br>
              <a:rPr lang="en-GB" sz="2200" b="1"/>
            </a:br>
            <a:r>
              <a:rPr lang="en-GB" sz="2200" b="1"/>
              <a:t>of a country be allowed to change the rules about citizenship once the rule has been decided?</a:t>
            </a:r>
            <a:br>
              <a:rPr lang="en-GB" sz="2400"/>
            </a:br>
            <a:br>
              <a:rPr lang="en-GB" sz="2400"/>
            </a:br>
            <a:r>
              <a:rPr lang="en-GB" sz="1800"/>
              <a:t>For example, if President Trump's new rule is passed then new babies might be under stricter rules than adult citizens previously had.</a:t>
            </a:r>
            <a:br>
              <a:rPr lang="en-GB" sz="2000">
                <a:solidFill>
                  <a:schemeClr val="dk1"/>
                </a:solidFill>
              </a:rPr>
            </a:br>
            <a:endParaRPr sz="2000"/>
          </a:p>
        </p:txBody>
      </p:sp>
      <p:sp>
        <p:nvSpPr>
          <p:cNvPr id="258" name="Google Shape;258;p35"/>
          <p:cNvSpPr txBox="1"/>
          <p:nvPr/>
        </p:nvSpPr>
        <p:spPr>
          <a:xfrm>
            <a:off x="6514758" y="9061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Yes</a:t>
            </a:r>
            <a:endParaRPr sz="5000">
              <a:solidFill>
                <a:schemeClr val="dk1"/>
              </a:solidFill>
            </a:endParaRPr>
          </a:p>
        </p:txBody>
      </p:sp>
      <p:sp>
        <p:nvSpPr>
          <p:cNvPr id="259" name="Google Shape;259;p35"/>
          <p:cNvSpPr txBox="1"/>
          <p:nvPr/>
        </p:nvSpPr>
        <p:spPr>
          <a:xfrm>
            <a:off x="6514758" y="3476475"/>
            <a:ext cx="17886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No</a:t>
            </a:r>
            <a:endParaRPr sz="5000">
              <a:solidFill>
                <a:schemeClr val="dk1"/>
              </a:solidFill>
            </a:endParaRPr>
          </a:p>
        </p:txBody>
      </p:sp>
      <p:grpSp>
        <p:nvGrpSpPr>
          <p:cNvPr id="260" name="Google Shape;260;p35"/>
          <p:cNvGrpSpPr/>
          <p:nvPr/>
        </p:nvGrpSpPr>
        <p:grpSpPr>
          <a:xfrm>
            <a:off x="5564718" y="866195"/>
            <a:ext cx="759900" cy="759900"/>
            <a:chOff x="5259918" y="866195"/>
            <a:chExt cx="759900" cy="759900"/>
          </a:xfrm>
        </p:grpSpPr>
        <p:sp>
          <p:nvSpPr>
            <p:cNvPr id="261" name="Google Shape;261;p35"/>
            <p:cNvSpPr/>
            <p:nvPr/>
          </p:nvSpPr>
          <p:spPr>
            <a:xfrm>
              <a:off x="5259918" y="866195"/>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2" name="Google Shape;262;p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56465" y="1026235"/>
              <a:ext cx="366823" cy="439823"/>
            </a:xfrm>
            <a:prstGeom prst="rect">
              <a:avLst/>
            </a:prstGeom>
            <a:noFill/>
            <a:ln>
              <a:noFill/>
            </a:ln>
          </p:spPr>
        </p:pic>
      </p:grpSp>
      <p:grpSp>
        <p:nvGrpSpPr>
          <p:cNvPr id="263" name="Google Shape;263;p35"/>
          <p:cNvGrpSpPr/>
          <p:nvPr/>
        </p:nvGrpSpPr>
        <p:grpSpPr>
          <a:xfrm>
            <a:off x="5564718" y="3481274"/>
            <a:ext cx="759900" cy="759900"/>
            <a:chOff x="5259918" y="3481274"/>
            <a:chExt cx="759900" cy="759900"/>
          </a:xfrm>
        </p:grpSpPr>
        <p:sp>
          <p:nvSpPr>
            <p:cNvPr id="264" name="Google Shape;264;p35"/>
            <p:cNvSpPr/>
            <p:nvPr/>
          </p:nvSpPr>
          <p:spPr>
            <a:xfrm>
              <a:off x="5259918" y="3481274"/>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5" name="Google Shape;265;p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0800000">
              <a:off x="5456465" y="3637797"/>
              <a:ext cx="366823" cy="439823"/>
            </a:xfrm>
            <a:prstGeom prst="rect">
              <a:avLst/>
            </a:prstGeom>
            <a:noFill/>
            <a:ln>
              <a:noFill/>
            </a:ln>
          </p:spPr>
        </p:pic>
      </p:grpSp>
      <p:pic>
        <p:nvPicPr>
          <p:cNvPr id="266" name="Google Shape;266;p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1800" y="4022814"/>
            <a:ext cx="3171649" cy="1117511"/>
          </a:xfrm>
          <a:prstGeom prst="rect">
            <a:avLst/>
          </a:prstGeom>
          <a:noFill/>
          <a:ln>
            <a:noFill/>
          </a:ln>
        </p:spPr>
      </p:pic>
      <p:pic>
        <p:nvPicPr>
          <p:cNvPr id="267" name="Google Shape;267;p3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431800" y="3895300"/>
            <a:ext cx="610080" cy="3159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Shape 271"/>
        <p:cNvGrpSpPr/>
        <p:nvPr/>
      </p:nvGrpSpPr>
      <p:grpSpPr>
        <a:xfrm>
          <a:off x="0" y="0"/>
          <a:ext cx="0" cy="0"/>
          <a:chOff x="0" y="0"/>
          <a:chExt cx="0" cy="0"/>
        </a:xfrm>
      </p:grpSpPr>
      <p:sp>
        <p:nvSpPr>
          <p:cNvPr id="272" name="Google Shape;272;p36"/>
          <p:cNvSpPr txBox="1">
            <a:spLocks noGrp="1"/>
          </p:cNvSpPr>
          <p:nvPr>
            <p:ph type="title" idx="4294967295"/>
          </p:nvPr>
        </p:nvSpPr>
        <p:spPr>
          <a:xfrm>
            <a:off x="431800" y="447675"/>
            <a:ext cx="4140300" cy="2126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200" b="1"/>
              <a:t>If someone is told they are a citizen, should this ever be taken away from them?</a:t>
            </a:r>
            <a:br>
              <a:rPr lang="en-GB" sz="2400"/>
            </a:br>
            <a:br>
              <a:rPr lang="en-GB" sz="2400"/>
            </a:br>
            <a:r>
              <a:rPr lang="en-GB" sz="1800" b="0">
                <a:solidFill>
                  <a:schemeClr val="dk1"/>
                </a:solidFill>
              </a:rPr>
              <a:t>For example,</a:t>
            </a:r>
            <a:r>
              <a:rPr lang="en-GB" sz="1800"/>
              <a:t> if the rules change in America should anyone have their citizenship taken away?</a:t>
            </a:r>
            <a:br>
              <a:rPr lang="en-GB" sz="2000">
                <a:solidFill>
                  <a:schemeClr val="dk1"/>
                </a:solidFill>
              </a:rPr>
            </a:br>
            <a:endParaRPr sz="2000"/>
          </a:p>
        </p:txBody>
      </p:sp>
      <p:sp>
        <p:nvSpPr>
          <p:cNvPr id="273" name="Google Shape;273;p36"/>
          <p:cNvSpPr/>
          <p:nvPr/>
        </p:nvSpPr>
        <p:spPr>
          <a:xfrm>
            <a:off x="4799125" y="0"/>
            <a:ext cx="4344900" cy="2571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6"/>
          <p:cNvSpPr/>
          <p:nvPr/>
        </p:nvSpPr>
        <p:spPr>
          <a:xfrm>
            <a:off x="4799125" y="2571900"/>
            <a:ext cx="4344900" cy="25716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5" name="Google Shape;275;p36"/>
          <p:cNvPicPr preferRelativeResize="0"/>
          <p:nvPr/>
        </p:nvPicPr>
        <p:blipFill>
          <a:blip r:embed="rId3" cstate="screen">
            <a:alphaModFix amt="10000"/>
            <a:extLst>
              <a:ext uri="{28A0092B-C50C-407E-A947-70E740481C1C}">
                <a14:useLocalDpi xmlns:a14="http://schemas.microsoft.com/office/drawing/2010/main"/>
              </a:ext>
            </a:extLst>
          </a:blip>
          <a:stretch>
            <a:fillRect/>
          </a:stretch>
        </p:blipFill>
        <p:spPr>
          <a:xfrm>
            <a:off x="4798626" y="708455"/>
            <a:ext cx="4345902" cy="1863149"/>
          </a:xfrm>
          <a:prstGeom prst="rect">
            <a:avLst/>
          </a:prstGeom>
          <a:noFill/>
          <a:ln>
            <a:noFill/>
          </a:ln>
        </p:spPr>
      </p:pic>
      <p:pic>
        <p:nvPicPr>
          <p:cNvPr id="276" name="Google Shape;276;p36"/>
          <p:cNvPicPr preferRelativeResize="0"/>
          <p:nvPr/>
        </p:nvPicPr>
        <p:blipFill>
          <a:blip r:embed="rId3" cstate="screen">
            <a:alphaModFix amt="20000"/>
            <a:extLst>
              <a:ext uri="{28A0092B-C50C-407E-A947-70E740481C1C}">
                <a14:useLocalDpi xmlns:a14="http://schemas.microsoft.com/office/drawing/2010/main"/>
              </a:ext>
            </a:extLst>
          </a:blip>
          <a:stretch>
            <a:fillRect/>
          </a:stretch>
        </p:blipFill>
        <p:spPr>
          <a:xfrm>
            <a:off x="4798626" y="3267805"/>
            <a:ext cx="4345902" cy="1863149"/>
          </a:xfrm>
          <a:prstGeom prst="rect">
            <a:avLst/>
          </a:prstGeom>
          <a:noFill/>
          <a:ln>
            <a:noFill/>
          </a:ln>
        </p:spPr>
      </p:pic>
      <p:sp>
        <p:nvSpPr>
          <p:cNvPr id="277" name="Google Shape;277;p36"/>
          <p:cNvSpPr txBox="1"/>
          <p:nvPr/>
        </p:nvSpPr>
        <p:spPr>
          <a:xfrm>
            <a:off x="6514758" y="9061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Yes</a:t>
            </a:r>
            <a:endParaRPr sz="5000">
              <a:solidFill>
                <a:schemeClr val="dk1"/>
              </a:solidFill>
            </a:endParaRPr>
          </a:p>
        </p:txBody>
      </p:sp>
      <p:sp>
        <p:nvSpPr>
          <p:cNvPr id="278" name="Google Shape;278;p36"/>
          <p:cNvSpPr txBox="1"/>
          <p:nvPr/>
        </p:nvSpPr>
        <p:spPr>
          <a:xfrm>
            <a:off x="6514758" y="3476475"/>
            <a:ext cx="17886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No</a:t>
            </a:r>
            <a:endParaRPr sz="5000">
              <a:solidFill>
                <a:schemeClr val="dk1"/>
              </a:solidFill>
            </a:endParaRPr>
          </a:p>
        </p:txBody>
      </p:sp>
      <p:grpSp>
        <p:nvGrpSpPr>
          <p:cNvPr id="279" name="Google Shape;279;p36"/>
          <p:cNvGrpSpPr/>
          <p:nvPr/>
        </p:nvGrpSpPr>
        <p:grpSpPr>
          <a:xfrm>
            <a:off x="5564718" y="866195"/>
            <a:ext cx="759900" cy="759900"/>
            <a:chOff x="5259918" y="866195"/>
            <a:chExt cx="759900" cy="759900"/>
          </a:xfrm>
        </p:grpSpPr>
        <p:sp>
          <p:nvSpPr>
            <p:cNvPr id="280" name="Google Shape;280;p36"/>
            <p:cNvSpPr/>
            <p:nvPr/>
          </p:nvSpPr>
          <p:spPr>
            <a:xfrm>
              <a:off x="5259918" y="866195"/>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1" name="Google Shape;281;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56465" y="1026235"/>
              <a:ext cx="366823" cy="439823"/>
            </a:xfrm>
            <a:prstGeom prst="rect">
              <a:avLst/>
            </a:prstGeom>
            <a:noFill/>
            <a:ln>
              <a:noFill/>
            </a:ln>
          </p:spPr>
        </p:pic>
      </p:grpSp>
      <p:grpSp>
        <p:nvGrpSpPr>
          <p:cNvPr id="282" name="Google Shape;282;p36"/>
          <p:cNvGrpSpPr/>
          <p:nvPr/>
        </p:nvGrpSpPr>
        <p:grpSpPr>
          <a:xfrm>
            <a:off x="5564718" y="3481274"/>
            <a:ext cx="759900" cy="759900"/>
            <a:chOff x="5259918" y="3481274"/>
            <a:chExt cx="759900" cy="759900"/>
          </a:xfrm>
        </p:grpSpPr>
        <p:sp>
          <p:nvSpPr>
            <p:cNvPr id="283" name="Google Shape;283;p36"/>
            <p:cNvSpPr/>
            <p:nvPr/>
          </p:nvSpPr>
          <p:spPr>
            <a:xfrm>
              <a:off x="5259918" y="3481274"/>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4" name="Google Shape;284;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0800000">
              <a:off x="5456465" y="3637797"/>
              <a:ext cx="366823" cy="439823"/>
            </a:xfrm>
            <a:prstGeom prst="rect">
              <a:avLst/>
            </a:prstGeom>
            <a:noFill/>
            <a:ln>
              <a:noFill/>
            </a:ln>
          </p:spPr>
        </p:pic>
      </p:grpSp>
      <p:pic>
        <p:nvPicPr>
          <p:cNvPr id="285" name="Google Shape;285;p3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1800" y="4022814"/>
            <a:ext cx="3171649" cy="1117511"/>
          </a:xfrm>
          <a:prstGeom prst="rect">
            <a:avLst/>
          </a:prstGeom>
          <a:noFill/>
          <a:ln>
            <a:noFill/>
          </a:ln>
        </p:spPr>
      </p:pic>
      <p:pic>
        <p:nvPicPr>
          <p:cNvPr id="286" name="Google Shape;286;p3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431800" y="3895300"/>
            <a:ext cx="610080" cy="3159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Shape 290"/>
        <p:cNvGrpSpPr/>
        <p:nvPr/>
      </p:nvGrpSpPr>
      <p:grpSpPr>
        <a:xfrm>
          <a:off x="0" y="0"/>
          <a:ext cx="0" cy="0"/>
          <a:chOff x="0" y="0"/>
          <a:chExt cx="0" cy="0"/>
        </a:xfrm>
      </p:grpSpPr>
      <p:sp>
        <p:nvSpPr>
          <p:cNvPr id="291" name="Google Shape;291;g3372141079e_0_0"/>
          <p:cNvSpPr txBox="1">
            <a:spLocks noGrp="1"/>
          </p:cNvSpPr>
          <p:nvPr>
            <p:ph type="title" idx="4294967295"/>
          </p:nvPr>
        </p:nvSpPr>
        <p:spPr>
          <a:xfrm>
            <a:off x="431800" y="447675"/>
            <a:ext cx="4140300" cy="2126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800"/>
              <a:buFont typeface="Arial"/>
              <a:buNone/>
            </a:pPr>
            <a:r>
              <a:rPr lang="en-GB" sz="2200" b="1"/>
              <a:t>Other than birth and location are there any other rules that should help determine if someone could be a citizen?</a:t>
            </a:r>
            <a:br>
              <a:rPr lang="en-GB" sz="2400"/>
            </a:br>
            <a:br>
              <a:rPr lang="en-GB" sz="2400"/>
            </a:br>
            <a:r>
              <a:rPr lang="en-GB" sz="1800"/>
              <a:t>For example, in Australia if a person commits a serious crime against the country they can have their citizenship taken away.</a:t>
            </a:r>
            <a:br>
              <a:rPr lang="en-GB" sz="2000"/>
            </a:br>
            <a:endParaRPr sz="2000"/>
          </a:p>
          <a:p>
            <a:pPr marL="0" marR="0" lvl="0" indent="0" algn="l" rtl="0">
              <a:lnSpc>
                <a:spcPct val="100000"/>
              </a:lnSpc>
              <a:spcBef>
                <a:spcPts val="0"/>
              </a:spcBef>
              <a:spcAft>
                <a:spcPts val="0"/>
              </a:spcAft>
              <a:buClr>
                <a:schemeClr val="dk1"/>
              </a:buClr>
              <a:buSzPts val="2800"/>
              <a:buFont typeface="Arial"/>
              <a:buNone/>
            </a:pPr>
            <a:endParaRPr sz="2200" b="1"/>
          </a:p>
        </p:txBody>
      </p:sp>
      <p:sp>
        <p:nvSpPr>
          <p:cNvPr id="292" name="Google Shape;292;g3372141079e_0_0"/>
          <p:cNvSpPr/>
          <p:nvPr/>
        </p:nvSpPr>
        <p:spPr>
          <a:xfrm>
            <a:off x="4799125" y="0"/>
            <a:ext cx="4344900" cy="2571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 name="Google Shape;293;g3372141079e_0_0"/>
          <p:cNvSpPr/>
          <p:nvPr/>
        </p:nvSpPr>
        <p:spPr>
          <a:xfrm>
            <a:off x="4799125" y="2571900"/>
            <a:ext cx="4344900" cy="25716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4" name="Google Shape;294;g3372141079e_0_0"/>
          <p:cNvPicPr preferRelativeResize="0"/>
          <p:nvPr/>
        </p:nvPicPr>
        <p:blipFill>
          <a:blip r:embed="rId3" cstate="screen">
            <a:alphaModFix amt="10000"/>
            <a:extLst>
              <a:ext uri="{28A0092B-C50C-407E-A947-70E740481C1C}">
                <a14:useLocalDpi xmlns:a14="http://schemas.microsoft.com/office/drawing/2010/main"/>
              </a:ext>
            </a:extLst>
          </a:blip>
          <a:stretch>
            <a:fillRect/>
          </a:stretch>
        </p:blipFill>
        <p:spPr>
          <a:xfrm>
            <a:off x="4798626" y="708455"/>
            <a:ext cx="4345902" cy="1863149"/>
          </a:xfrm>
          <a:prstGeom prst="rect">
            <a:avLst/>
          </a:prstGeom>
          <a:noFill/>
          <a:ln>
            <a:noFill/>
          </a:ln>
        </p:spPr>
      </p:pic>
      <p:pic>
        <p:nvPicPr>
          <p:cNvPr id="295" name="Google Shape;295;g3372141079e_0_0"/>
          <p:cNvPicPr preferRelativeResize="0"/>
          <p:nvPr/>
        </p:nvPicPr>
        <p:blipFill>
          <a:blip r:embed="rId3" cstate="screen">
            <a:alphaModFix amt="20000"/>
            <a:extLst>
              <a:ext uri="{28A0092B-C50C-407E-A947-70E740481C1C}">
                <a14:useLocalDpi xmlns:a14="http://schemas.microsoft.com/office/drawing/2010/main"/>
              </a:ext>
            </a:extLst>
          </a:blip>
          <a:stretch>
            <a:fillRect/>
          </a:stretch>
        </p:blipFill>
        <p:spPr>
          <a:xfrm>
            <a:off x="4798626" y="3267805"/>
            <a:ext cx="4345902" cy="1863149"/>
          </a:xfrm>
          <a:prstGeom prst="rect">
            <a:avLst/>
          </a:prstGeom>
          <a:noFill/>
          <a:ln>
            <a:noFill/>
          </a:ln>
        </p:spPr>
      </p:pic>
      <p:sp>
        <p:nvSpPr>
          <p:cNvPr id="296" name="Google Shape;296;g3372141079e_0_0"/>
          <p:cNvSpPr txBox="1"/>
          <p:nvPr/>
        </p:nvSpPr>
        <p:spPr>
          <a:xfrm>
            <a:off x="6514758" y="9061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Yes</a:t>
            </a:r>
            <a:endParaRPr sz="5000">
              <a:solidFill>
                <a:schemeClr val="dk1"/>
              </a:solidFill>
            </a:endParaRPr>
          </a:p>
        </p:txBody>
      </p:sp>
      <p:sp>
        <p:nvSpPr>
          <p:cNvPr id="297" name="Google Shape;297;g3372141079e_0_0"/>
          <p:cNvSpPr txBox="1"/>
          <p:nvPr/>
        </p:nvSpPr>
        <p:spPr>
          <a:xfrm>
            <a:off x="6514758" y="3476475"/>
            <a:ext cx="17886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No</a:t>
            </a:r>
            <a:endParaRPr sz="5000">
              <a:solidFill>
                <a:schemeClr val="dk1"/>
              </a:solidFill>
            </a:endParaRPr>
          </a:p>
        </p:txBody>
      </p:sp>
      <p:grpSp>
        <p:nvGrpSpPr>
          <p:cNvPr id="298" name="Google Shape;298;g3372141079e_0_0"/>
          <p:cNvGrpSpPr/>
          <p:nvPr/>
        </p:nvGrpSpPr>
        <p:grpSpPr>
          <a:xfrm>
            <a:off x="5564718" y="866195"/>
            <a:ext cx="759900" cy="759900"/>
            <a:chOff x="5259918" y="866195"/>
            <a:chExt cx="759900" cy="759900"/>
          </a:xfrm>
        </p:grpSpPr>
        <p:sp>
          <p:nvSpPr>
            <p:cNvPr id="299" name="Google Shape;299;g3372141079e_0_0"/>
            <p:cNvSpPr/>
            <p:nvPr/>
          </p:nvSpPr>
          <p:spPr>
            <a:xfrm>
              <a:off x="5259918" y="866195"/>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0" name="Google Shape;300;g3372141079e_0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56465" y="1026235"/>
              <a:ext cx="366823" cy="439823"/>
            </a:xfrm>
            <a:prstGeom prst="rect">
              <a:avLst/>
            </a:prstGeom>
            <a:noFill/>
            <a:ln>
              <a:noFill/>
            </a:ln>
          </p:spPr>
        </p:pic>
      </p:grpSp>
      <p:grpSp>
        <p:nvGrpSpPr>
          <p:cNvPr id="301" name="Google Shape;301;g3372141079e_0_0"/>
          <p:cNvGrpSpPr/>
          <p:nvPr/>
        </p:nvGrpSpPr>
        <p:grpSpPr>
          <a:xfrm>
            <a:off x="5564718" y="3481274"/>
            <a:ext cx="759900" cy="759900"/>
            <a:chOff x="5259918" y="3481274"/>
            <a:chExt cx="759900" cy="759900"/>
          </a:xfrm>
        </p:grpSpPr>
        <p:sp>
          <p:nvSpPr>
            <p:cNvPr id="302" name="Google Shape;302;g3372141079e_0_0"/>
            <p:cNvSpPr/>
            <p:nvPr/>
          </p:nvSpPr>
          <p:spPr>
            <a:xfrm>
              <a:off x="5259918" y="3481274"/>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3" name="Google Shape;303;g3372141079e_0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0800000">
              <a:off x="5456465" y="3637797"/>
              <a:ext cx="366823" cy="439823"/>
            </a:xfrm>
            <a:prstGeom prst="rect">
              <a:avLst/>
            </a:prstGeom>
            <a:noFill/>
            <a:ln>
              <a:noFill/>
            </a:ln>
          </p:spPr>
        </p:pic>
      </p:grpSp>
      <p:pic>
        <p:nvPicPr>
          <p:cNvPr id="304" name="Google Shape;304;g3372141079e_0_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1800" y="4022814"/>
            <a:ext cx="3171649" cy="1117511"/>
          </a:xfrm>
          <a:prstGeom prst="rect">
            <a:avLst/>
          </a:prstGeom>
          <a:noFill/>
          <a:ln>
            <a:noFill/>
          </a:ln>
        </p:spPr>
      </p:pic>
      <p:pic>
        <p:nvPicPr>
          <p:cNvPr id="305" name="Google Shape;305;g3372141079e_0_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431800" y="3895300"/>
            <a:ext cx="610080" cy="3159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Shape 309"/>
        <p:cNvGrpSpPr/>
        <p:nvPr/>
      </p:nvGrpSpPr>
      <p:grpSpPr>
        <a:xfrm>
          <a:off x="0" y="0"/>
          <a:ext cx="0" cy="0"/>
          <a:chOff x="0" y="0"/>
          <a:chExt cx="0" cy="0"/>
        </a:xfrm>
      </p:grpSpPr>
      <p:sp>
        <p:nvSpPr>
          <p:cNvPr id="310" name="Google Shape;310;p38"/>
          <p:cNvSpPr txBox="1">
            <a:spLocks noGrp="1"/>
          </p:cNvSpPr>
          <p:nvPr>
            <p:ph type="title" idx="4294967295"/>
          </p:nvPr>
        </p:nvSpPr>
        <p:spPr>
          <a:xfrm>
            <a:off x="431800" y="445025"/>
            <a:ext cx="4140300" cy="25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200" b="1"/>
              <a:t>Is it ever OK to make </a:t>
            </a:r>
            <a:br>
              <a:rPr lang="en-GB" sz="2200" b="1"/>
            </a:br>
            <a:r>
              <a:rPr lang="en-GB" sz="2200" b="1"/>
              <a:t>someone stateless?</a:t>
            </a:r>
            <a:br>
              <a:rPr lang="en-GB" sz="2400"/>
            </a:br>
            <a:br>
              <a:rPr lang="en-GB" sz="2400"/>
            </a:br>
            <a:r>
              <a:rPr lang="en-GB" sz="1800" b="0">
                <a:solidFill>
                  <a:schemeClr val="dk1"/>
                </a:solidFill>
              </a:rPr>
              <a:t>For example, </a:t>
            </a:r>
            <a:r>
              <a:rPr lang="en-GB" sz="1800"/>
              <a:t>sometimes a baby might be </a:t>
            </a:r>
            <a:r>
              <a:rPr lang="en-GB" sz="1800" b="0"/>
              <a:t>born under circumstances where no countries accept them as a citizen. Such as being born in Egypt </a:t>
            </a:r>
            <a:r>
              <a:rPr lang="en-GB" sz="1800"/>
              <a:t>when</a:t>
            </a:r>
            <a:r>
              <a:rPr lang="en-GB" sz="1800" b="0"/>
              <a:t> both</a:t>
            </a:r>
            <a:r>
              <a:rPr lang="en-GB" sz="1800"/>
              <a:t> </a:t>
            </a:r>
            <a:r>
              <a:rPr lang="en-GB" sz="1800" b="0"/>
              <a:t>parents are not from Egypt.</a:t>
            </a:r>
            <a:br>
              <a:rPr lang="en-GB" sz="2000">
                <a:solidFill>
                  <a:schemeClr val="dk1"/>
                </a:solidFill>
              </a:rPr>
            </a:br>
            <a:endParaRPr sz="2000"/>
          </a:p>
        </p:txBody>
      </p:sp>
      <p:sp>
        <p:nvSpPr>
          <p:cNvPr id="311" name="Google Shape;311;p38"/>
          <p:cNvSpPr/>
          <p:nvPr/>
        </p:nvSpPr>
        <p:spPr>
          <a:xfrm>
            <a:off x="4799125" y="0"/>
            <a:ext cx="4344900" cy="2571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38"/>
          <p:cNvSpPr/>
          <p:nvPr/>
        </p:nvSpPr>
        <p:spPr>
          <a:xfrm>
            <a:off x="4799125" y="2571900"/>
            <a:ext cx="4344900" cy="25716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13" name="Google Shape;313;p38"/>
          <p:cNvPicPr preferRelativeResize="0"/>
          <p:nvPr/>
        </p:nvPicPr>
        <p:blipFill>
          <a:blip r:embed="rId3" cstate="screen">
            <a:alphaModFix amt="10000"/>
            <a:extLst>
              <a:ext uri="{28A0092B-C50C-407E-A947-70E740481C1C}">
                <a14:useLocalDpi xmlns:a14="http://schemas.microsoft.com/office/drawing/2010/main"/>
              </a:ext>
            </a:extLst>
          </a:blip>
          <a:stretch>
            <a:fillRect/>
          </a:stretch>
        </p:blipFill>
        <p:spPr>
          <a:xfrm>
            <a:off x="4798626" y="708455"/>
            <a:ext cx="4345902" cy="1863149"/>
          </a:xfrm>
          <a:prstGeom prst="rect">
            <a:avLst/>
          </a:prstGeom>
          <a:noFill/>
          <a:ln>
            <a:noFill/>
          </a:ln>
        </p:spPr>
      </p:pic>
      <p:pic>
        <p:nvPicPr>
          <p:cNvPr id="314" name="Google Shape;314;p38"/>
          <p:cNvPicPr preferRelativeResize="0"/>
          <p:nvPr/>
        </p:nvPicPr>
        <p:blipFill>
          <a:blip r:embed="rId3" cstate="screen">
            <a:alphaModFix amt="20000"/>
            <a:extLst>
              <a:ext uri="{28A0092B-C50C-407E-A947-70E740481C1C}">
                <a14:useLocalDpi xmlns:a14="http://schemas.microsoft.com/office/drawing/2010/main"/>
              </a:ext>
            </a:extLst>
          </a:blip>
          <a:stretch>
            <a:fillRect/>
          </a:stretch>
        </p:blipFill>
        <p:spPr>
          <a:xfrm>
            <a:off x="4798626" y="3267805"/>
            <a:ext cx="4345902" cy="1863149"/>
          </a:xfrm>
          <a:prstGeom prst="rect">
            <a:avLst/>
          </a:prstGeom>
          <a:noFill/>
          <a:ln>
            <a:noFill/>
          </a:ln>
        </p:spPr>
      </p:pic>
      <p:sp>
        <p:nvSpPr>
          <p:cNvPr id="315" name="Google Shape;315;p38"/>
          <p:cNvSpPr txBox="1"/>
          <p:nvPr/>
        </p:nvSpPr>
        <p:spPr>
          <a:xfrm>
            <a:off x="6514758" y="9061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Yes</a:t>
            </a:r>
            <a:endParaRPr sz="5000">
              <a:solidFill>
                <a:schemeClr val="dk1"/>
              </a:solidFill>
            </a:endParaRPr>
          </a:p>
        </p:txBody>
      </p:sp>
      <p:sp>
        <p:nvSpPr>
          <p:cNvPr id="316" name="Google Shape;316;p38"/>
          <p:cNvSpPr txBox="1"/>
          <p:nvPr/>
        </p:nvSpPr>
        <p:spPr>
          <a:xfrm>
            <a:off x="6514758" y="3476475"/>
            <a:ext cx="17886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i="0" u="none" strike="noStrike" cap="none">
                <a:solidFill>
                  <a:schemeClr val="dk1"/>
                </a:solidFill>
                <a:latin typeface="Arial"/>
                <a:ea typeface="Arial"/>
                <a:cs typeface="Arial"/>
                <a:sym typeface="Arial"/>
              </a:rPr>
              <a:t>No</a:t>
            </a:r>
            <a:endParaRPr sz="5000">
              <a:solidFill>
                <a:schemeClr val="dk1"/>
              </a:solidFill>
            </a:endParaRPr>
          </a:p>
        </p:txBody>
      </p:sp>
      <p:grpSp>
        <p:nvGrpSpPr>
          <p:cNvPr id="317" name="Google Shape;317;p38"/>
          <p:cNvGrpSpPr/>
          <p:nvPr/>
        </p:nvGrpSpPr>
        <p:grpSpPr>
          <a:xfrm>
            <a:off x="5564718" y="866195"/>
            <a:ext cx="759900" cy="759900"/>
            <a:chOff x="5259918" y="866195"/>
            <a:chExt cx="759900" cy="759900"/>
          </a:xfrm>
        </p:grpSpPr>
        <p:sp>
          <p:nvSpPr>
            <p:cNvPr id="318" name="Google Shape;318;p38"/>
            <p:cNvSpPr/>
            <p:nvPr/>
          </p:nvSpPr>
          <p:spPr>
            <a:xfrm>
              <a:off x="5259918" y="866195"/>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9" name="Google Shape;319;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56465" y="1026235"/>
              <a:ext cx="366823" cy="439823"/>
            </a:xfrm>
            <a:prstGeom prst="rect">
              <a:avLst/>
            </a:prstGeom>
            <a:noFill/>
            <a:ln>
              <a:noFill/>
            </a:ln>
          </p:spPr>
        </p:pic>
      </p:grpSp>
      <p:grpSp>
        <p:nvGrpSpPr>
          <p:cNvPr id="320" name="Google Shape;320;p38"/>
          <p:cNvGrpSpPr/>
          <p:nvPr/>
        </p:nvGrpSpPr>
        <p:grpSpPr>
          <a:xfrm>
            <a:off x="5564718" y="3481274"/>
            <a:ext cx="759900" cy="759900"/>
            <a:chOff x="5259918" y="3481274"/>
            <a:chExt cx="759900" cy="759900"/>
          </a:xfrm>
        </p:grpSpPr>
        <p:sp>
          <p:nvSpPr>
            <p:cNvPr id="321" name="Google Shape;321;p38"/>
            <p:cNvSpPr/>
            <p:nvPr/>
          </p:nvSpPr>
          <p:spPr>
            <a:xfrm>
              <a:off x="5259918" y="3481274"/>
              <a:ext cx="759900" cy="759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2" name="Google Shape;322;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0800000">
              <a:off x="5456465" y="3637797"/>
              <a:ext cx="366823" cy="439823"/>
            </a:xfrm>
            <a:prstGeom prst="rect">
              <a:avLst/>
            </a:prstGeom>
            <a:noFill/>
            <a:ln>
              <a:noFill/>
            </a:ln>
          </p:spPr>
        </p:pic>
      </p:grpSp>
      <p:pic>
        <p:nvPicPr>
          <p:cNvPr id="323" name="Google Shape;323;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1800" y="4022814"/>
            <a:ext cx="3171649" cy="1117511"/>
          </a:xfrm>
          <a:prstGeom prst="rect">
            <a:avLst/>
          </a:prstGeom>
          <a:noFill/>
          <a:ln>
            <a:noFill/>
          </a:ln>
        </p:spPr>
      </p:pic>
      <p:pic>
        <p:nvPicPr>
          <p:cNvPr id="324" name="Google Shape;324;p3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431800" y="3895300"/>
            <a:ext cx="610080" cy="3159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Shape 43"/>
        <p:cNvGrpSpPr/>
        <p:nvPr/>
      </p:nvGrpSpPr>
      <p:grpSpPr>
        <a:xfrm>
          <a:off x="0" y="0"/>
          <a:ext cx="0" cy="0"/>
          <a:chOff x="0" y="0"/>
          <a:chExt cx="0" cy="0"/>
        </a:xfrm>
      </p:grpSpPr>
      <p:sp>
        <p:nvSpPr>
          <p:cNvPr id="44" name="Google Shape;44;p3"/>
          <p:cNvSpPr txBox="1">
            <a:spLocks noGrp="1"/>
          </p:cNvSpPr>
          <p:nvPr>
            <p:ph type="title" idx="4294967295"/>
          </p:nvPr>
        </p:nvSpPr>
        <p:spPr>
          <a:xfrm>
            <a:off x="431800" y="985750"/>
            <a:ext cx="8280300" cy="45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800"/>
              <a:buNone/>
            </a:pPr>
            <a:r>
              <a:rPr lang="en-GB" sz="4200" b="1"/>
              <a:t>What does it </a:t>
            </a:r>
            <a:r>
              <a:rPr lang="en-GB" sz="42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mean</a:t>
            </a:r>
            <a:r>
              <a:rPr lang="en-GB" sz="4200" b="1"/>
              <a:t> </a:t>
            </a:r>
            <a:br>
              <a:rPr lang="en-GB" sz="4200" b="1"/>
            </a:br>
            <a:r>
              <a:rPr lang="en-GB" sz="4200" b="1"/>
              <a:t>to be a citizen?</a:t>
            </a:r>
            <a:endParaRPr sz="4200" b="1"/>
          </a:p>
        </p:txBody>
      </p:sp>
      <p:sp>
        <p:nvSpPr>
          <p:cNvPr id="45" name="Google Shape;45;p3"/>
          <p:cNvSpPr txBox="1"/>
          <p:nvPr/>
        </p:nvSpPr>
        <p:spPr>
          <a:xfrm>
            <a:off x="1491049" y="2487230"/>
            <a:ext cx="6162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GB" sz="2400" b="0" i="0" u="none" strike="noStrike" cap="none">
                <a:solidFill>
                  <a:schemeClr val="dk1"/>
                </a:solidFill>
                <a:latin typeface="Arial"/>
                <a:ea typeface="Arial"/>
                <a:cs typeface="Arial"/>
                <a:sym typeface="Arial"/>
              </a:rPr>
              <a:t>Can you </a:t>
            </a:r>
            <a:r>
              <a:rPr lang="en-GB" sz="2400">
                <a:solidFill>
                  <a:schemeClr val="dk1"/>
                </a:solidFill>
              </a:rPr>
              <a:t>explain in</a:t>
            </a:r>
            <a:r>
              <a:rPr lang="en-GB" sz="2400" b="0" i="0" u="none" strike="noStrike" cap="none">
                <a:solidFill>
                  <a:schemeClr val="dk1"/>
                </a:solidFill>
                <a:latin typeface="Arial"/>
                <a:ea typeface="Arial"/>
                <a:cs typeface="Arial"/>
                <a:sym typeface="Arial"/>
              </a:rPr>
              <a:t> seven words?</a:t>
            </a:r>
            <a:endParaRPr sz="1800"/>
          </a:p>
        </p:txBody>
      </p:sp>
      <p:pic>
        <p:nvPicPr>
          <p:cNvPr id="46" name="Google Shape;46;p3"/>
          <p:cNvPicPr preferRelativeResize="0"/>
          <p:nvPr/>
        </p:nvPicPr>
        <p:blipFill rotWithShape="1">
          <a:blip r:embed="rId3" cstate="screen">
            <a:alphaModFix/>
            <a:extLst>
              <a:ext uri="{28A0092B-C50C-407E-A947-70E740481C1C}">
                <a14:useLocalDpi xmlns:a14="http://schemas.microsoft.com/office/drawing/2010/main"/>
              </a:ext>
            </a:extLst>
          </a:blip>
          <a:srcRect l="8600"/>
          <a:stretch/>
        </p:blipFill>
        <p:spPr>
          <a:xfrm>
            <a:off x="0" y="2914375"/>
            <a:ext cx="3000001" cy="2227000"/>
          </a:xfrm>
          <a:prstGeom prst="rect">
            <a:avLst/>
          </a:prstGeom>
          <a:noFill/>
          <a:ln>
            <a:noFill/>
          </a:ln>
        </p:spPr>
      </p:pic>
      <p:pic>
        <p:nvPicPr>
          <p:cNvPr id="47" name="Google Shape;47;p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824150" y="2965225"/>
            <a:ext cx="1037175" cy="1949675"/>
          </a:xfrm>
          <a:prstGeom prst="rect">
            <a:avLst/>
          </a:prstGeom>
          <a:noFill/>
          <a:ln>
            <a:noFill/>
          </a:ln>
        </p:spPr>
      </p:pic>
      <p:sp>
        <p:nvSpPr>
          <p:cNvPr id="48" name="Google Shape;48;p3"/>
          <p:cNvSpPr/>
          <p:nvPr/>
        </p:nvSpPr>
        <p:spPr>
          <a:xfrm>
            <a:off x="125" y="4911725"/>
            <a:ext cx="9144000" cy="231900"/>
          </a:xfrm>
          <a:prstGeom prst="rect">
            <a:avLst/>
          </a:prstGeom>
          <a:solidFill>
            <a:srgbClr val="0D28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 name="Google Shape;49;p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1800" y="2395450"/>
            <a:ext cx="605575" cy="313600"/>
          </a:xfrm>
          <a:prstGeom prst="rect">
            <a:avLst/>
          </a:prstGeom>
          <a:noFill/>
          <a:ln>
            <a:noFill/>
          </a:ln>
        </p:spPr>
      </p:pic>
      <p:pic>
        <p:nvPicPr>
          <p:cNvPr id="50" name="Google Shape;50;p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2761350" y="3547776"/>
            <a:ext cx="528075" cy="273450"/>
          </a:xfrm>
          <a:prstGeom prst="rect">
            <a:avLst/>
          </a:prstGeom>
          <a:noFill/>
          <a:ln>
            <a:noFill/>
          </a:ln>
        </p:spPr>
      </p:pic>
      <p:pic>
        <p:nvPicPr>
          <p:cNvPr id="51" name="Google Shape;51;p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552525" y="3371863"/>
            <a:ext cx="1335550" cy="1333800"/>
          </a:xfrm>
          <a:prstGeom prst="rect">
            <a:avLst/>
          </a:prstGeom>
          <a:noFill/>
          <a:ln>
            <a:noFill/>
          </a:ln>
        </p:spPr>
      </p:pic>
      <p:pic>
        <p:nvPicPr>
          <p:cNvPr id="52" name="Google Shape;52;p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7561975" y="453226"/>
            <a:ext cx="850625" cy="440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7E5"/>
        </a:solidFill>
        <a:effectLst/>
      </p:bgPr>
    </p:bg>
    <p:spTree>
      <p:nvGrpSpPr>
        <p:cNvPr id="1" name="Shape 328"/>
        <p:cNvGrpSpPr/>
        <p:nvPr/>
      </p:nvGrpSpPr>
      <p:grpSpPr>
        <a:xfrm>
          <a:off x="0" y="0"/>
          <a:ext cx="0" cy="0"/>
          <a:chOff x="0" y="0"/>
          <a:chExt cx="0" cy="0"/>
        </a:xfrm>
      </p:grpSpPr>
      <p:sp>
        <p:nvSpPr>
          <p:cNvPr id="329" name="Google Shape;329;p16"/>
          <p:cNvSpPr txBox="1">
            <a:spLocks noGrp="1"/>
          </p:cNvSpPr>
          <p:nvPr>
            <p:ph type="title" idx="4294967295"/>
          </p:nvPr>
        </p:nvSpPr>
        <p:spPr>
          <a:xfrm>
            <a:off x="449755" y="360224"/>
            <a:ext cx="2337000" cy="327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1200"/>
              </a:spcAft>
              <a:buSzPts val="3111"/>
              <a:buNone/>
            </a:pPr>
            <a:r>
              <a:rPr lang="en-GB" b="1" i="0" u="none" strike="noStrike">
                <a:solidFill>
                  <a:srgbClr val="000000"/>
                </a:solidFill>
              </a:rPr>
              <a:t>Reflection</a:t>
            </a:r>
            <a:endParaRPr sz="2000" b="1" i="0" u="none" strike="noStrike">
              <a:solidFill>
                <a:srgbClr val="000000"/>
              </a:solidFill>
            </a:endParaRPr>
          </a:p>
        </p:txBody>
      </p:sp>
      <p:graphicFrame>
        <p:nvGraphicFramePr>
          <p:cNvPr id="330" name="Google Shape;330;p16"/>
          <p:cNvGraphicFramePr/>
          <p:nvPr/>
        </p:nvGraphicFramePr>
        <p:xfrm>
          <a:off x="397679" y="1575857"/>
          <a:ext cx="5927825" cy="1496450"/>
        </p:xfrm>
        <a:graphic>
          <a:graphicData uri="http://schemas.openxmlformats.org/drawingml/2006/table">
            <a:tbl>
              <a:tblPr>
                <a:noFill/>
                <a:tableStyleId>{5E70BF83-AE84-40BE-9423-871873B00822}</a:tableStyleId>
              </a:tblPr>
              <a:tblGrid>
                <a:gridCol w="628850">
                  <a:extLst>
                    <a:ext uri="{9D8B030D-6E8A-4147-A177-3AD203B41FA5}">
                      <a16:colId xmlns:a16="http://schemas.microsoft.com/office/drawing/2014/main" val="20000"/>
                    </a:ext>
                  </a:extLst>
                </a:gridCol>
                <a:gridCol w="5298975">
                  <a:extLst>
                    <a:ext uri="{9D8B030D-6E8A-4147-A177-3AD203B41FA5}">
                      <a16:colId xmlns:a16="http://schemas.microsoft.com/office/drawing/2014/main" val="20001"/>
                    </a:ext>
                  </a:extLst>
                </a:gridCol>
              </a:tblGrid>
              <a:tr h="333975">
                <a:tc>
                  <a:txBody>
                    <a:bodyPr/>
                    <a:lstStyle/>
                    <a:p>
                      <a:pPr marL="0" marR="0" lvl="0" indent="0" algn="l" rtl="0">
                        <a:lnSpc>
                          <a:spcPct val="100000"/>
                        </a:lnSpc>
                        <a:spcBef>
                          <a:spcPts val="0"/>
                        </a:spcBef>
                        <a:spcAft>
                          <a:spcPts val="0"/>
                        </a:spcAft>
                        <a:buClr>
                          <a:srgbClr val="000000"/>
                        </a:buClr>
                        <a:buSzPts val="1100"/>
                        <a:buFont typeface="Arial"/>
                        <a:buNone/>
                      </a:pPr>
                      <a:r>
                        <a:rPr lang="en-GB" sz="1200" b="1" i="0" u="none" strike="noStrike" cap="none">
                          <a:solidFill>
                            <a:schemeClr val="dk1"/>
                          </a:solidFill>
                          <a:latin typeface="Arial"/>
                          <a:ea typeface="Arial"/>
                          <a:cs typeface="Arial"/>
                          <a:sym typeface="Arial"/>
                        </a:rPr>
                        <a:t>Step 1 </a:t>
                      </a:r>
                      <a:endParaRPr sz="1200" b="1" u="none" strike="noStrike" cap="none">
                        <a:solidFill>
                          <a:schemeClr val="dk1"/>
                        </a:solidFill>
                      </a:endParaRPr>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200" b="1" i="0" u="none" strike="noStrike" cap="none">
                          <a:solidFill>
                            <a:schemeClr val="dk1"/>
                          </a:solidFill>
                        </a:rPr>
                        <a:t>I imagine different situations and can say what I imagine</a:t>
                      </a:r>
                      <a:endParaRPr sz="1200" u="none" strike="noStrike" cap="none"/>
                    </a:p>
                    <a:p>
                      <a:pPr marL="0" marR="0" lvl="0" indent="0" algn="l" rtl="0">
                        <a:lnSpc>
                          <a:spcPct val="100000"/>
                        </a:lnSpc>
                        <a:spcBef>
                          <a:spcPts val="0"/>
                        </a:spcBef>
                        <a:spcAft>
                          <a:spcPts val="0"/>
                        </a:spcAft>
                        <a:buClr>
                          <a:srgbClr val="000000"/>
                        </a:buClr>
                        <a:buSzPts val="1100"/>
                        <a:buFont typeface="Arial"/>
                        <a:buNone/>
                      </a:pPr>
                      <a:r>
                        <a:rPr lang="en-GB" sz="1200" u="none" strike="noStrike" cap="none">
                          <a:solidFill>
                            <a:schemeClr val="dk1"/>
                          </a:solidFill>
                        </a:rPr>
                        <a:t>Did you imagine </a:t>
                      </a:r>
                      <a:r>
                        <a:rPr lang="en-GB" sz="1200">
                          <a:solidFill>
                            <a:schemeClr val="dk1"/>
                          </a:solidFill>
                        </a:rPr>
                        <a:t>situations to help you decide who would get citizenship?</a:t>
                      </a:r>
                      <a:endParaRPr sz="1200" u="none" strike="noStrike" cap="none"/>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485500">
                <a:tc>
                  <a:txBody>
                    <a:bodyPr/>
                    <a:lstStyle/>
                    <a:p>
                      <a:pPr marL="0" marR="0" lvl="0" indent="0" algn="l" rtl="0">
                        <a:lnSpc>
                          <a:spcPct val="100000"/>
                        </a:lnSpc>
                        <a:spcBef>
                          <a:spcPts val="0"/>
                        </a:spcBef>
                        <a:spcAft>
                          <a:spcPts val="0"/>
                        </a:spcAft>
                        <a:buClr>
                          <a:schemeClr val="dk1"/>
                        </a:buClr>
                        <a:buSzPts val="1100"/>
                        <a:buFont typeface="Arial"/>
                        <a:buNone/>
                      </a:pPr>
                      <a:r>
                        <a:rPr lang="en-GB" sz="1200" b="1" u="none" strike="noStrike" cap="none">
                          <a:solidFill>
                            <a:schemeClr val="dk1"/>
                          </a:solidFill>
                        </a:rPr>
                        <a:t>Step 5</a:t>
                      </a:r>
                      <a:endParaRPr sz="1200" b="1" i="0" u="none" strike="noStrike" cap="none">
                        <a:solidFill>
                          <a:schemeClr val="dk1"/>
                        </a:solidFill>
                        <a:latin typeface="Arial"/>
                        <a:ea typeface="Arial"/>
                        <a:cs typeface="Arial"/>
                        <a:sym typeface="Arial"/>
                      </a:endParaRPr>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200" b="1" u="none" strike="noStrike" cap="none">
                          <a:solidFill>
                            <a:schemeClr val="dk1"/>
                          </a:solidFill>
                        </a:rPr>
                        <a:t>I generate ideas by combining different concepts</a:t>
                      </a:r>
                      <a:br>
                        <a:rPr lang="en-GB" sz="1200" b="1" u="none" strike="noStrike" cap="none">
                          <a:solidFill>
                            <a:schemeClr val="dk1"/>
                          </a:solidFill>
                        </a:rPr>
                      </a:br>
                      <a:r>
                        <a:rPr lang="en-GB" sz="1200" b="0" u="none" strike="noStrike" cap="none">
                          <a:solidFill>
                            <a:schemeClr val="dk1"/>
                          </a:solidFill>
                        </a:rPr>
                        <a:t>Did you work out the citizenship for different people because of </a:t>
                      </a:r>
                      <a:br>
                        <a:rPr lang="en-GB" sz="1200" b="0" u="none" strike="noStrike" cap="none">
                          <a:solidFill>
                            <a:schemeClr val="dk1"/>
                          </a:solidFill>
                        </a:rPr>
                      </a:br>
                      <a:r>
                        <a:rPr lang="en-GB" sz="1200" b="0" u="none" strike="noStrike" cap="none">
                          <a:solidFill>
                            <a:schemeClr val="dk1"/>
                          </a:solidFill>
                        </a:rPr>
                        <a:t>their scenarios?</a:t>
                      </a:r>
                      <a:endParaRPr sz="1200" b="0" u="none" strike="noStrike" cap="none">
                        <a:solidFill>
                          <a:schemeClr val="dk1"/>
                        </a:solidFill>
                      </a:endParaRPr>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430850">
                <a:tc>
                  <a:txBody>
                    <a:bodyPr/>
                    <a:lstStyle/>
                    <a:p>
                      <a:pPr marL="0" marR="0" lvl="0" indent="0" algn="l" rtl="0">
                        <a:lnSpc>
                          <a:spcPct val="100000"/>
                        </a:lnSpc>
                        <a:spcBef>
                          <a:spcPts val="0"/>
                        </a:spcBef>
                        <a:spcAft>
                          <a:spcPts val="0"/>
                        </a:spcAft>
                        <a:buClr>
                          <a:srgbClr val="000000"/>
                        </a:buClr>
                        <a:buSzPts val="1600"/>
                        <a:buFont typeface="Arial"/>
                        <a:buNone/>
                      </a:pPr>
                      <a:r>
                        <a:rPr lang="en-GB" sz="1200" b="1" u="none" strike="noStrike" cap="none">
                          <a:solidFill>
                            <a:schemeClr val="dk1"/>
                          </a:solidFill>
                        </a:rPr>
                        <a:t>Step 10</a:t>
                      </a:r>
                      <a:endParaRPr sz="1200" b="1" i="0" u="none" strike="noStrike" cap="none">
                        <a:solidFill>
                          <a:schemeClr val="dk1"/>
                        </a:solidFill>
                        <a:latin typeface="Arial"/>
                        <a:ea typeface="Arial"/>
                        <a:cs typeface="Arial"/>
                        <a:sym typeface="Arial"/>
                      </a:endParaRPr>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900"/>
                        <a:buFont typeface="Arial"/>
                        <a:buNone/>
                      </a:pPr>
                      <a:r>
                        <a:rPr lang="en-GB" sz="1200" b="1" u="none" strike="noStrike" cap="none">
                          <a:solidFill>
                            <a:schemeClr val="dk1"/>
                          </a:solidFill>
                        </a:rPr>
                        <a:t>I develop ideas by considering different perspectives</a:t>
                      </a:r>
                      <a:br>
                        <a:rPr lang="en-GB" sz="1200" u="none" strike="noStrike" cap="none">
                          <a:solidFill>
                            <a:schemeClr val="dk1"/>
                          </a:solidFill>
                        </a:rPr>
                      </a:br>
                      <a:r>
                        <a:rPr lang="en-GB" sz="1200" u="none" strike="noStrike" cap="none">
                          <a:solidFill>
                            <a:schemeClr val="dk1"/>
                          </a:solidFill>
                        </a:rPr>
                        <a:t>Did you listen to other sides of the debate before sharing your ideas?</a:t>
                      </a:r>
                      <a:endParaRPr sz="1200" u="none" strike="noStrike" cap="none">
                        <a:solidFill>
                          <a:schemeClr val="dk1"/>
                        </a:solidFill>
                      </a:endParaRPr>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31" name="Google Shape;331;p16"/>
          <p:cNvSpPr txBox="1"/>
          <p:nvPr/>
        </p:nvSpPr>
        <p:spPr>
          <a:xfrm>
            <a:off x="1030919" y="1058177"/>
            <a:ext cx="1476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2000" b="1" i="0" u="none" strike="noStrike" cap="none">
                <a:solidFill>
                  <a:schemeClr val="dk1"/>
                </a:solidFill>
                <a:latin typeface="Arial"/>
                <a:ea typeface="Arial"/>
                <a:cs typeface="Arial"/>
                <a:sym typeface="Arial"/>
              </a:rPr>
              <a:t>Creativity</a:t>
            </a:r>
            <a:endParaRPr sz="1800" b="0" i="0" u="none" strike="noStrike" cap="none">
              <a:solidFill>
                <a:schemeClr val="dk1"/>
              </a:solidFill>
              <a:latin typeface="Arial"/>
              <a:ea typeface="Arial"/>
              <a:cs typeface="Arial"/>
              <a:sym typeface="Arial"/>
            </a:endParaRPr>
          </a:p>
        </p:txBody>
      </p:sp>
      <p:graphicFrame>
        <p:nvGraphicFramePr>
          <p:cNvPr id="332" name="Google Shape;332;p16"/>
          <p:cNvGraphicFramePr/>
          <p:nvPr/>
        </p:nvGraphicFramePr>
        <p:xfrm>
          <a:off x="397675" y="3733252"/>
          <a:ext cx="5927825" cy="990000"/>
        </p:xfrm>
        <a:graphic>
          <a:graphicData uri="http://schemas.openxmlformats.org/drawingml/2006/table">
            <a:tbl>
              <a:tblPr>
                <a:noFill/>
                <a:tableStyleId>{5E70BF83-AE84-40BE-9423-871873B00822}</a:tableStyleId>
              </a:tblPr>
              <a:tblGrid>
                <a:gridCol w="5927825">
                  <a:extLst>
                    <a:ext uri="{9D8B030D-6E8A-4147-A177-3AD203B41FA5}">
                      <a16:colId xmlns:a16="http://schemas.microsoft.com/office/drawing/2014/main" val="20000"/>
                    </a:ext>
                  </a:extLst>
                </a:gridCol>
              </a:tblGrid>
              <a:tr h="15542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dk1"/>
                          </a:solidFill>
                        </a:rPr>
                        <a:t>I know that different countries have different citizenship rules </a:t>
                      </a:r>
                      <a:r>
                        <a:rPr lang="en-GB" sz="1200" b="1">
                          <a:solidFill>
                            <a:schemeClr val="dk1"/>
                          </a:solidFill>
                        </a:rPr>
                        <a:t>and about </a:t>
                      </a:r>
                      <a:r>
                        <a:rPr lang="en-GB" sz="1200" b="1" u="none" strike="noStrike" cap="none">
                          <a:solidFill>
                            <a:schemeClr val="dk1"/>
                          </a:solidFill>
                        </a:rPr>
                        <a:t>how President Trump wants to change the rules for America</a:t>
                      </a:r>
                      <a:br>
                        <a:rPr lang="en-GB" sz="1200" b="1" u="none" strike="noStrike" cap="none">
                          <a:solidFill>
                            <a:schemeClr val="dk1"/>
                          </a:solidFill>
                        </a:rPr>
                      </a:b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rgbClr val="222222"/>
                          </a:solidFill>
                        </a:rPr>
                        <a:t>How do countries decide who can be a citizen? How does President Trump want to change the rules in America?</a:t>
                      </a:r>
                      <a:endParaRPr sz="1200" b="0" u="none" strike="noStrike" cap="none">
                        <a:solidFill>
                          <a:schemeClr val="dk1"/>
                        </a:solidFill>
                      </a:endParaRPr>
                    </a:p>
                  </a:txBody>
                  <a:tcPr marL="37800" marR="37800" marT="37800" marB="3780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3" name="Google Shape;333;p16"/>
          <p:cNvSpPr txBox="1"/>
          <p:nvPr/>
        </p:nvSpPr>
        <p:spPr>
          <a:xfrm>
            <a:off x="1030907" y="3217677"/>
            <a:ext cx="1934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2000" b="1"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Knowledge</a:t>
            </a:r>
            <a:endParaRPr sz="1800" b="0" i="0" u="none" strike="noStrike" cap="none">
              <a:solidFill>
                <a:schemeClr val="dk1"/>
              </a:solidFill>
              <a:latin typeface="Arial"/>
              <a:ea typeface="Arial"/>
              <a:cs typeface="Arial"/>
              <a:sym typeface="Arial"/>
            </a:endParaRPr>
          </a:p>
        </p:txBody>
      </p:sp>
      <p:pic>
        <p:nvPicPr>
          <p:cNvPr id="334" name="Google Shape;334;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8750" y="1043600"/>
            <a:ext cx="429350" cy="429350"/>
          </a:xfrm>
          <a:prstGeom prst="rect">
            <a:avLst/>
          </a:prstGeom>
          <a:noFill/>
          <a:ln>
            <a:noFill/>
          </a:ln>
        </p:spPr>
      </p:pic>
      <p:pic>
        <p:nvPicPr>
          <p:cNvPr id="335" name="Google Shape;335;p16"/>
          <p:cNvPicPr preferRelativeResize="0"/>
          <p:nvPr/>
        </p:nvPicPr>
        <p:blipFill rotWithShape="1">
          <a:blip r:embed="rId4" cstate="screen">
            <a:alphaModFix/>
            <a:extLst>
              <a:ext uri="{28A0092B-C50C-407E-A947-70E740481C1C}">
                <a14:useLocalDpi xmlns:a14="http://schemas.microsoft.com/office/drawing/2010/main"/>
              </a:ext>
            </a:extLst>
          </a:blip>
          <a:srcRect t="-413" r="-8589" b="-413"/>
          <a:stretch/>
        </p:blipFill>
        <p:spPr>
          <a:xfrm flipH="1">
            <a:off x="6459251" y="231775"/>
            <a:ext cx="2684751" cy="4911725"/>
          </a:xfrm>
          <a:prstGeom prst="rect">
            <a:avLst/>
          </a:prstGeom>
          <a:noFill/>
          <a:ln>
            <a:noFill/>
          </a:ln>
        </p:spPr>
      </p:pic>
      <p:pic>
        <p:nvPicPr>
          <p:cNvPr id="336" name="Google Shape;336;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4089" y="3208427"/>
            <a:ext cx="418650" cy="418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a:hlinkClick r:id="rId3"/>
          </p:cNvPr>
          <p:cNvSpPr/>
          <p:nvPr/>
        </p:nvSpPr>
        <p:spPr>
          <a:xfrm>
            <a:off x="375653" y="3080084"/>
            <a:ext cx="3233821" cy="3689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6"/>
          <p:cNvSpPr/>
          <p:nvPr/>
        </p:nvSpPr>
        <p:spPr>
          <a:xfrm>
            <a:off x="440525" y="1421600"/>
            <a:ext cx="4429200" cy="1750200"/>
          </a:xfrm>
          <a:prstGeom prst="roundRect">
            <a:avLst>
              <a:gd name="adj" fmla="val 6290"/>
            </a:avLst>
          </a:prstGeom>
          <a:noFill/>
          <a:ln w="19050" cap="flat" cmpd="sng">
            <a:solidFill>
              <a:srgbClr val="F05A2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6"/>
          <p:cNvSpPr txBox="1"/>
          <p:nvPr/>
        </p:nvSpPr>
        <p:spPr>
          <a:xfrm>
            <a:off x="431800" y="447675"/>
            <a:ext cx="8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000" b="1" i="0" u="none" strike="noStrike" cap="none">
                <a:solidFill>
                  <a:schemeClr val="dk1"/>
                </a:solidFill>
              </a:rPr>
              <a:t>Citizenship</a:t>
            </a:r>
            <a:r>
              <a:rPr lang="en-GB" sz="2000" b="0" i="0" u="none" strike="noStrike" cap="none">
                <a:solidFill>
                  <a:schemeClr val="dk1"/>
                </a:solidFill>
                <a:latin typeface="Arial"/>
                <a:ea typeface="Arial"/>
                <a:cs typeface="Arial"/>
                <a:sym typeface="Arial"/>
              </a:rPr>
              <a:t> means being a member of a country and having rights and responsibilities there. If you have citizenship, then you are a </a:t>
            </a:r>
            <a:r>
              <a:rPr lang="en-GB" sz="2000" b="1" i="0" u="none" strike="noStrike" cap="none">
                <a:solidFill>
                  <a:schemeClr val="dk1"/>
                </a:solidFill>
              </a:rPr>
              <a:t>citizen</a:t>
            </a:r>
            <a:r>
              <a:rPr lang="en-GB" sz="2000" b="0" i="0" u="none" strike="noStrike" cap="none">
                <a:solidFill>
                  <a:schemeClr val="dk1"/>
                </a:solidFill>
                <a:latin typeface="Arial"/>
                <a:ea typeface="Arial"/>
                <a:cs typeface="Arial"/>
                <a:sym typeface="Arial"/>
              </a:rPr>
              <a:t>.</a:t>
            </a:r>
            <a:endParaRPr sz="2700" b="1" i="0" u="none" strike="noStrike" cap="none">
              <a:solidFill>
                <a:schemeClr val="dk1"/>
              </a:solidFill>
              <a:latin typeface="Arial"/>
              <a:ea typeface="Arial"/>
              <a:cs typeface="Arial"/>
              <a:sym typeface="Arial"/>
            </a:endParaRPr>
          </a:p>
        </p:txBody>
      </p:sp>
      <p:sp>
        <p:nvSpPr>
          <p:cNvPr id="59" name="Google Shape;59;p6"/>
          <p:cNvSpPr txBox="1"/>
          <p:nvPr/>
        </p:nvSpPr>
        <p:spPr>
          <a:xfrm>
            <a:off x="595325" y="1591450"/>
            <a:ext cx="4095900" cy="138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3000" b="1">
                <a:solidFill>
                  <a:schemeClr val="dk1"/>
                </a:solidFill>
              </a:rPr>
              <a:t>Does anyone in your class have citizenship of a different country?</a:t>
            </a:r>
            <a:endParaRPr/>
          </a:p>
        </p:txBody>
      </p:sp>
      <p:pic>
        <p:nvPicPr>
          <p:cNvPr id="60" name="Google Shape;60;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5407375" y="1285875"/>
            <a:ext cx="2692750" cy="3746725"/>
          </a:xfrm>
          <a:prstGeom prst="rect">
            <a:avLst/>
          </a:prstGeom>
          <a:noFill/>
          <a:ln>
            <a:noFill/>
          </a:ln>
        </p:spPr>
      </p:pic>
      <p:pic>
        <p:nvPicPr>
          <p:cNvPr id="61" name="Google Shape;61;p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100125" y="3740850"/>
            <a:ext cx="605575" cy="313600"/>
          </a:xfrm>
          <a:prstGeom prst="rect">
            <a:avLst/>
          </a:prstGeom>
          <a:noFill/>
          <a:ln>
            <a:noFill/>
          </a:ln>
        </p:spPr>
      </p:pic>
      <p:pic>
        <p:nvPicPr>
          <p:cNvPr id="62" name="Google Shape;62;p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284725" y="1583525"/>
            <a:ext cx="367925" cy="190525"/>
          </a:xfrm>
          <a:prstGeom prst="rect">
            <a:avLst/>
          </a:prstGeom>
          <a:noFill/>
          <a:ln>
            <a:noFill/>
          </a:ln>
        </p:spPr>
      </p:pic>
      <p:sp>
        <p:nvSpPr>
          <p:cNvPr id="63" name="Google Shape;63;p6"/>
          <p:cNvSpPr/>
          <p:nvPr/>
        </p:nvSpPr>
        <p:spPr>
          <a:xfrm>
            <a:off x="125" y="4911725"/>
            <a:ext cx="9144000" cy="231900"/>
          </a:xfrm>
          <a:prstGeom prst="rect">
            <a:avLst/>
          </a:prstGeom>
          <a:solidFill>
            <a:srgbClr val="0D28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67"/>
        <p:cNvGrpSpPr/>
        <p:nvPr/>
      </p:nvGrpSpPr>
      <p:grpSpPr>
        <a:xfrm>
          <a:off x="0" y="0"/>
          <a:ext cx="0" cy="0"/>
          <a:chOff x="0" y="0"/>
          <a:chExt cx="0" cy="0"/>
        </a:xfrm>
      </p:grpSpPr>
      <p:sp>
        <p:nvSpPr>
          <p:cNvPr id="68" name="Google Shape;68;p5"/>
          <p:cNvSpPr/>
          <p:nvPr/>
        </p:nvSpPr>
        <p:spPr>
          <a:xfrm>
            <a:off x="0" y="-11900"/>
            <a:ext cx="9144000" cy="2289600"/>
          </a:xfrm>
          <a:prstGeom prst="rect">
            <a:avLst/>
          </a:prstGeom>
          <a:solidFill>
            <a:srgbClr val="E86C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5"/>
          <p:cNvSpPr txBox="1">
            <a:spLocks noGrp="1"/>
          </p:cNvSpPr>
          <p:nvPr>
            <p:ph type="title" idx="4294967295"/>
          </p:nvPr>
        </p:nvSpPr>
        <p:spPr>
          <a:xfrm>
            <a:off x="431800" y="368825"/>
            <a:ext cx="8280300" cy="45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800"/>
              <a:buNone/>
            </a:pPr>
            <a:r>
              <a:rPr lang="en-GB" sz="4000" b="1"/>
              <a:t>True or false?</a:t>
            </a:r>
            <a:endParaRPr sz="4000" b="1"/>
          </a:p>
        </p:txBody>
      </p:sp>
      <p:sp>
        <p:nvSpPr>
          <p:cNvPr id="70" name="Google Shape;70;p5"/>
          <p:cNvSpPr txBox="1"/>
          <p:nvPr/>
        </p:nvSpPr>
        <p:spPr>
          <a:xfrm>
            <a:off x="1490999" y="1078580"/>
            <a:ext cx="6162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GB" sz="2400" b="0" i="0" u="none" strike="noStrike" cap="none">
                <a:solidFill>
                  <a:schemeClr val="dk1"/>
                </a:solidFill>
                <a:latin typeface="Arial"/>
                <a:ea typeface="Arial"/>
                <a:cs typeface="Arial"/>
                <a:sym typeface="Arial"/>
              </a:rPr>
              <a:t>If you are born in a country, you are automatically a citizen.</a:t>
            </a:r>
            <a:endParaRPr sz="1800"/>
          </a:p>
        </p:txBody>
      </p:sp>
      <p:sp>
        <p:nvSpPr>
          <p:cNvPr id="71" name="Google Shape;71;p5"/>
          <p:cNvSpPr/>
          <p:nvPr/>
        </p:nvSpPr>
        <p:spPr>
          <a:xfrm>
            <a:off x="0" y="2277700"/>
            <a:ext cx="4572000" cy="28659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5"/>
          <p:cNvSpPr txBox="1"/>
          <p:nvPr/>
        </p:nvSpPr>
        <p:spPr>
          <a:xfrm>
            <a:off x="1791833" y="31838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a:solidFill>
                  <a:schemeClr val="lt1"/>
                </a:solidFill>
              </a:rPr>
              <a:t>True</a:t>
            </a:r>
            <a:endParaRPr sz="5000">
              <a:solidFill>
                <a:schemeClr val="lt1"/>
              </a:solidFill>
            </a:endParaRPr>
          </a:p>
        </p:txBody>
      </p:sp>
      <p:sp>
        <p:nvSpPr>
          <p:cNvPr id="73" name="Google Shape;73;p5"/>
          <p:cNvSpPr/>
          <p:nvPr/>
        </p:nvSpPr>
        <p:spPr>
          <a:xfrm>
            <a:off x="4572000" y="2277700"/>
            <a:ext cx="4572000" cy="28659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4" name="Google Shape;74;p5"/>
          <p:cNvGrpSpPr/>
          <p:nvPr/>
        </p:nvGrpSpPr>
        <p:grpSpPr>
          <a:xfrm>
            <a:off x="765593" y="3143892"/>
            <a:ext cx="744010" cy="744010"/>
            <a:chOff x="431800" y="2245850"/>
            <a:chExt cx="1030200" cy="1030200"/>
          </a:xfrm>
        </p:grpSpPr>
        <p:sp>
          <p:nvSpPr>
            <p:cNvPr id="75" name="Google Shape;75;p5"/>
            <p:cNvSpPr/>
            <p:nvPr/>
          </p:nvSpPr>
          <p:spPr>
            <a:xfrm>
              <a:off x="431800" y="2245850"/>
              <a:ext cx="1030200" cy="1030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4223" y="2416463"/>
              <a:ext cx="485350" cy="683050"/>
            </a:xfrm>
            <a:prstGeom prst="rect">
              <a:avLst/>
            </a:prstGeom>
            <a:noFill/>
            <a:ln>
              <a:noFill/>
            </a:ln>
          </p:spPr>
        </p:pic>
      </p:grpSp>
      <p:sp>
        <p:nvSpPr>
          <p:cNvPr id="77" name="Google Shape;77;p5"/>
          <p:cNvSpPr txBox="1"/>
          <p:nvPr/>
        </p:nvSpPr>
        <p:spPr>
          <a:xfrm>
            <a:off x="6260633" y="3203825"/>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a:solidFill>
                  <a:schemeClr val="dk1"/>
                </a:solidFill>
              </a:rPr>
              <a:t>False</a:t>
            </a:r>
            <a:endParaRPr sz="5000">
              <a:solidFill>
                <a:schemeClr val="dk1"/>
              </a:solidFill>
            </a:endParaRPr>
          </a:p>
        </p:txBody>
      </p:sp>
      <p:sp>
        <p:nvSpPr>
          <p:cNvPr id="78" name="Google Shape;78;p5"/>
          <p:cNvSpPr/>
          <p:nvPr/>
        </p:nvSpPr>
        <p:spPr>
          <a:xfrm>
            <a:off x="5234393" y="3163867"/>
            <a:ext cx="744010" cy="74401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9" name="Google Shape;79;p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63612" y="3278013"/>
            <a:ext cx="485575" cy="51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83"/>
        <p:cNvGrpSpPr/>
        <p:nvPr/>
      </p:nvGrpSpPr>
      <p:grpSpPr>
        <a:xfrm>
          <a:off x="0" y="0"/>
          <a:ext cx="0" cy="0"/>
          <a:chOff x="0" y="0"/>
          <a:chExt cx="0" cy="0"/>
        </a:xfrm>
      </p:grpSpPr>
      <p:sp>
        <p:nvSpPr>
          <p:cNvPr id="84" name="Google Shape;84;g3372141079e_0_31"/>
          <p:cNvSpPr/>
          <p:nvPr/>
        </p:nvSpPr>
        <p:spPr>
          <a:xfrm>
            <a:off x="0" y="-11900"/>
            <a:ext cx="9144000" cy="1440600"/>
          </a:xfrm>
          <a:prstGeom prst="rect">
            <a:avLst/>
          </a:prstGeom>
          <a:solidFill>
            <a:srgbClr val="E86C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g3372141079e_0_31"/>
          <p:cNvSpPr txBox="1">
            <a:spLocks noGrp="1"/>
          </p:cNvSpPr>
          <p:nvPr>
            <p:ph type="title" idx="4294967295"/>
          </p:nvPr>
        </p:nvSpPr>
        <p:spPr>
          <a:xfrm>
            <a:off x="431850" y="1797400"/>
            <a:ext cx="3958200" cy="825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GB"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If you are born in a country, you are not </a:t>
            </a:r>
            <a:br>
              <a:rPr lang="en-GB"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br>
            <a:r>
              <a:rPr lang="en-GB"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automatically a citizen.</a:t>
            </a:r>
            <a:endParaRPr b="1"/>
          </a:p>
        </p:txBody>
      </p:sp>
      <p:sp>
        <p:nvSpPr>
          <p:cNvPr id="86" name="Google Shape;86;g3372141079e_0_31"/>
          <p:cNvSpPr txBox="1"/>
          <p:nvPr/>
        </p:nvSpPr>
        <p:spPr>
          <a:xfrm>
            <a:off x="4069024" y="384625"/>
            <a:ext cx="20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4000" b="1" i="0" u="none" strike="noStrike" cap="none">
                <a:solidFill>
                  <a:schemeClr val="dk1"/>
                </a:solidFill>
              </a:rPr>
              <a:t>False</a:t>
            </a:r>
            <a:endParaRPr sz="2600" b="1"/>
          </a:p>
        </p:txBody>
      </p:sp>
      <p:grpSp>
        <p:nvGrpSpPr>
          <p:cNvPr id="87" name="Google Shape;87;g3372141079e_0_31"/>
          <p:cNvGrpSpPr/>
          <p:nvPr/>
        </p:nvGrpSpPr>
        <p:grpSpPr>
          <a:xfrm>
            <a:off x="3030999" y="307973"/>
            <a:ext cx="861350" cy="861350"/>
            <a:chOff x="7683325" y="2249950"/>
            <a:chExt cx="1030200" cy="1030200"/>
          </a:xfrm>
        </p:grpSpPr>
        <p:sp>
          <p:nvSpPr>
            <p:cNvPr id="88" name="Google Shape;88;g3372141079e_0_31"/>
            <p:cNvSpPr/>
            <p:nvPr/>
          </p:nvSpPr>
          <p:spPr>
            <a:xfrm>
              <a:off x="7683325" y="2249950"/>
              <a:ext cx="1030200" cy="1030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9" name="Google Shape;89;g3372141079e_0_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890025" y="2437513"/>
              <a:ext cx="616775" cy="655075"/>
            </a:xfrm>
            <a:prstGeom prst="rect">
              <a:avLst/>
            </a:prstGeom>
            <a:noFill/>
            <a:ln>
              <a:noFill/>
            </a:ln>
          </p:spPr>
        </p:pic>
      </p:grpSp>
      <p:sp>
        <p:nvSpPr>
          <p:cNvPr id="90" name="Google Shape;90;g3372141079e_0_31"/>
          <p:cNvSpPr txBox="1"/>
          <p:nvPr/>
        </p:nvSpPr>
        <p:spPr>
          <a:xfrm>
            <a:off x="4875450" y="1797400"/>
            <a:ext cx="3837000" cy="226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a:solidFill>
                  <a:schemeClr val="dk1"/>
                </a:solidFill>
              </a:rPr>
              <a:t>Some countries decide citizenship based on </a:t>
            </a:r>
            <a:br>
              <a:rPr lang="en-GB" sz="2400">
                <a:solidFill>
                  <a:schemeClr val="dk1"/>
                </a:solidFill>
              </a:rPr>
            </a:br>
            <a:r>
              <a:rPr lang="en-GB" sz="2400">
                <a:solidFill>
                  <a:schemeClr val="dk1"/>
                </a:solidFill>
              </a:rPr>
              <a:t>parents, not birthplace.</a:t>
            </a:r>
            <a:br>
              <a:rPr lang="en-GB" sz="2400">
                <a:solidFill>
                  <a:schemeClr val="dk1"/>
                </a:solidFill>
              </a:rPr>
            </a:br>
            <a:br>
              <a:rPr lang="en-GB" sz="2400">
                <a:solidFill>
                  <a:schemeClr val="dk1"/>
                </a:solidFill>
              </a:rPr>
            </a:br>
            <a:r>
              <a:rPr lang="en-GB" sz="1700" b="1">
                <a:solidFill>
                  <a:schemeClr val="dk1"/>
                </a:solidFill>
              </a:rPr>
              <a:t>For example: </a:t>
            </a:r>
            <a:r>
              <a:rPr lang="en-GB" sz="1700">
                <a:solidFill>
                  <a:schemeClr val="dk1"/>
                </a:solidFill>
              </a:rPr>
              <a:t>in Egypt one parent must </a:t>
            </a:r>
            <a:br>
              <a:rPr lang="en-GB" sz="1700">
                <a:solidFill>
                  <a:schemeClr val="dk1"/>
                </a:solidFill>
              </a:rPr>
            </a:br>
            <a:r>
              <a:rPr lang="en-GB" sz="1700">
                <a:solidFill>
                  <a:schemeClr val="dk1"/>
                </a:solidFill>
              </a:rPr>
              <a:t>be born in the country in order for a child to be given citizenship.</a:t>
            </a:r>
            <a:endParaRPr/>
          </a:p>
        </p:txBody>
      </p:sp>
      <p:pic>
        <p:nvPicPr>
          <p:cNvPr id="91" name="Google Shape;91;g3372141079e_0_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1800" y="3428998"/>
            <a:ext cx="592151" cy="306950"/>
          </a:xfrm>
          <a:prstGeom prst="rect">
            <a:avLst/>
          </a:prstGeom>
          <a:noFill/>
          <a:ln>
            <a:noFill/>
          </a:ln>
        </p:spPr>
      </p:pic>
      <p:pic>
        <p:nvPicPr>
          <p:cNvPr id="92" name="Google Shape;92;g3372141079e_0_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0" y="3563725"/>
            <a:ext cx="4483650" cy="157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96"/>
        <p:cNvGrpSpPr/>
        <p:nvPr/>
      </p:nvGrpSpPr>
      <p:grpSpPr>
        <a:xfrm>
          <a:off x="0" y="0"/>
          <a:ext cx="0" cy="0"/>
          <a:chOff x="0" y="0"/>
          <a:chExt cx="0" cy="0"/>
        </a:xfrm>
      </p:grpSpPr>
      <p:sp>
        <p:nvSpPr>
          <p:cNvPr id="97" name="Google Shape;97;g337ea15776f_2_17"/>
          <p:cNvSpPr/>
          <p:nvPr/>
        </p:nvSpPr>
        <p:spPr>
          <a:xfrm>
            <a:off x="0" y="-11900"/>
            <a:ext cx="9144000" cy="2289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337ea15776f_2_17"/>
          <p:cNvSpPr txBox="1">
            <a:spLocks noGrp="1"/>
          </p:cNvSpPr>
          <p:nvPr>
            <p:ph type="title" idx="4294967295"/>
          </p:nvPr>
        </p:nvSpPr>
        <p:spPr>
          <a:xfrm>
            <a:off x="431800" y="368825"/>
            <a:ext cx="8280300" cy="45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800"/>
              <a:buNone/>
            </a:pPr>
            <a:r>
              <a:rPr lang="en-GB" sz="4000" b="1"/>
              <a:t>True or false?</a:t>
            </a:r>
            <a:endParaRPr sz="4000" b="1"/>
          </a:p>
        </p:txBody>
      </p:sp>
      <p:sp>
        <p:nvSpPr>
          <p:cNvPr id="99" name="Google Shape;99;g337ea15776f_2_17"/>
          <p:cNvSpPr txBox="1"/>
          <p:nvPr/>
        </p:nvSpPr>
        <p:spPr>
          <a:xfrm>
            <a:off x="431800" y="1078575"/>
            <a:ext cx="8202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GB" sz="2400">
                <a:solidFill>
                  <a:schemeClr val="dk1"/>
                </a:solidFill>
              </a:rPr>
              <a:t>If you are not a citizen of a country you don’t have access to basic rights like education, health care or a passport.</a:t>
            </a:r>
            <a:endParaRPr sz="1800"/>
          </a:p>
        </p:txBody>
      </p:sp>
      <p:sp>
        <p:nvSpPr>
          <p:cNvPr id="100" name="Google Shape;100;g337ea15776f_2_17"/>
          <p:cNvSpPr/>
          <p:nvPr/>
        </p:nvSpPr>
        <p:spPr>
          <a:xfrm>
            <a:off x="0" y="2277700"/>
            <a:ext cx="4572000" cy="2865900"/>
          </a:xfrm>
          <a:prstGeom prst="rect">
            <a:avLst/>
          </a:prstGeom>
          <a:solidFill>
            <a:srgbClr val="E86C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g337ea15776f_2_17"/>
          <p:cNvSpPr txBox="1"/>
          <p:nvPr/>
        </p:nvSpPr>
        <p:spPr>
          <a:xfrm>
            <a:off x="1791833" y="31838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a:solidFill>
                  <a:schemeClr val="lt1"/>
                </a:solidFill>
              </a:rPr>
              <a:t>True</a:t>
            </a:r>
            <a:endParaRPr sz="5000">
              <a:solidFill>
                <a:schemeClr val="lt1"/>
              </a:solidFill>
            </a:endParaRPr>
          </a:p>
        </p:txBody>
      </p:sp>
      <p:sp>
        <p:nvSpPr>
          <p:cNvPr id="102" name="Google Shape;102;g337ea15776f_2_17"/>
          <p:cNvSpPr/>
          <p:nvPr/>
        </p:nvSpPr>
        <p:spPr>
          <a:xfrm>
            <a:off x="4572000" y="2277700"/>
            <a:ext cx="4572000" cy="28659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3" name="Google Shape;103;g337ea15776f_2_17"/>
          <p:cNvGrpSpPr/>
          <p:nvPr/>
        </p:nvGrpSpPr>
        <p:grpSpPr>
          <a:xfrm>
            <a:off x="765593" y="3143892"/>
            <a:ext cx="744010" cy="744010"/>
            <a:chOff x="431800" y="2245850"/>
            <a:chExt cx="1030200" cy="1030200"/>
          </a:xfrm>
        </p:grpSpPr>
        <p:sp>
          <p:nvSpPr>
            <p:cNvPr id="104" name="Google Shape;104;g337ea15776f_2_17"/>
            <p:cNvSpPr/>
            <p:nvPr/>
          </p:nvSpPr>
          <p:spPr>
            <a:xfrm>
              <a:off x="431800" y="2245850"/>
              <a:ext cx="1030200" cy="1030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5" name="Google Shape;105;g337ea15776f_2_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4223" y="2416463"/>
              <a:ext cx="485350" cy="683050"/>
            </a:xfrm>
            <a:prstGeom prst="rect">
              <a:avLst/>
            </a:prstGeom>
            <a:noFill/>
            <a:ln>
              <a:noFill/>
            </a:ln>
          </p:spPr>
        </p:pic>
      </p:grpSp>
      <p:sp>
        <p:nvSpPr>
          <p:cNvPr id="106" name="Google Shape;106;g337ea15776f_2_17"/>
          <p:cNvSpPr txBox="1"/>
          <p:nvPr/>
        </p:nvSpPr>
        <p:spPr>
          <a:xfrm>
            <a:off x="6260633" y="3203825"/>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a:solidFill>
                  <a:schemeClr val="dk1"/>
                </a:solidFill>
              </a:rPr>
              <a:t>False</a:t>
            </a:r>
            <a:endParaRPr sz="5000">
              <a:solidFill>
                <a:schemeClr val="dk1"/>
              </a:solidFill>
            </a:endParaRPr>
          </a:p>
        </p:txBody>
      </p:sp>
      <p:sp>
        <p:nvSpPr>
          <p:cNvPr id="107" name="Google Shape;107;g337ea15776f_2_17"/>
          <p:cNvSpPr/>
          <p:nvPr/>
        </p:nvSpPr>
        <p:spPr>
          <a:xfrm>
            <a:off x="5234393" y="3163867"/>
            <a:ext cx="744000" cy="744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8" name="Google Shape;108;g337ea15776f_2_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63612" y="3278013"/>
            <a:ext cx="485575" cy="51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112"/>
        <p:cNvGrpSpPr/>
        <p:nvPr/>
      </p:nvGrpSpPr>
      <p:grpSpPr>
        <a:xfrm>
          <a:off x="0" y="0"/>
          <a:ext cx="0" cy="0"/>
          <a:chOff x="0" y="0"/>
          <a:chExt cx="0" cy="0"/>
        </a:xfrm>
      </p:grpSpPr>
      <p:sp>
        <p:nvSpPr>
          <p:cNvPr id="113" name="Google Shape;113;g3372830fcfe_0_0"/>
          <p:cNvSpPr/>
          <p:nvPr/>
        </p:nvSpPr>
        <p:spPr>
          <a:xfrm>
            <a:off x="0" y="-11900"/>
            <a:ext cx="9144000" cy="1440600"/>
          </a:xfrm>
          <a:prstGeom prst="rect">
            <a:avLst/>
          </a:prstGeom>
          <a:solidFill>
            <a:srgbClr val="F05A2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g3372830fcfe_0_0"/>
          <p:cNvSpPr txBox="1">
            <a:spLocks noGrp="1"/>
          </p:cNvSpPr>
          <p:nvPr>
            <p:ph type="title" idx="4294967295"/>
          </p:nvPr>
        </p:nvSpPr>
        <p:spPr>
          <a:xfrm>
            <a:off x="431850" y="1797400"/>
            <a:ext cx="3958200" cy="1666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800"/>
              <a:buNone/>
            </a:pPr>
            <a:r>
              <a:rPr lang="en-GB" sz="2200" b="1"/>
              <a:t>If you are not a citizen of </a:t>
            </a:r>
            <a:br>
              <a:rPr lang="en-GB" sz="2200" b="1"/>
            </a:br>
            <a:r>
              <a:rPr lang="en-GB" sz="2200" b="1"/>
              <a:t>a country often you don’t have access to basic rights like education, health care or </a:t>
            </a:r>
            <a:br>
              <a:rPr lang="en-GB" sz="2200" b="1"/>
            </a:br>
            <a:r>
              <a:rPr lang="en-GB" sz="2200" b="1"/>
              <a:t>a passport.</a:t>
            </a:r>
            <a:endParaRPr sz="2200" b="1"/>
          </a:p>
        </p:txBody>
      </p:sp>
      <p:sp>
        <p:nvSpPr>
          <p:cNvPr id="115" name="Google Shape;115;g3372830fcfe_0_0"/>
          <p:cNvSpPr txBox="1"/>
          <p:nvPr/>
        </p:nvSpPr>
        <p:spPr>
          <a:xfrm>
            <a:off x="4069024" y="384625"/>
            <a:ext cx="20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4000" b="1">
                <a:solidFill>
                  <a:schemeClr val="dk1"/>
                </a:solidFill>
              </a:rPr>
              <a:t>True</a:t>
            </a:r>
            <a:endParaRPr sz="2600" b="1"/>
          </a:p>
        </p:txBody>
      </p:sp>
      <p:grpSp>
        <p:nvGrpSpPr>
          <p:cNvPr id="116" name="Google Shape;116;g3372830fcfe_0_0"/>
          <p:cNvGrpSpPr/>
          <p:nvPr/>
        </p:nvGrpSpPr>
        <p:grpSpPr>
          <a:xfrm>
            <a:off x="3030999" y="307973"/>
            <a:ext cx="861350" cy="861350"/>
            <a:chOff x="7683325" y="2249950"/>
            <a:chExt cx="1030200" cy="1030200"/>
          </a:xfrm>
        </p:grpSpPr>
        <p:sp>
          <p:nvSpPr>
            <p:cNvPr id="117" name="Google Shape;117;g3372830fcfe_0_0"/>
            <p:cNvSpPr/>
            <p:nvPr/>
          </p:nvSpPr>
          <p:spPr>
            <a:xfrm>
              <a:off x="7683325" y="2249950"/>
              <a:ext cx="1030200" cy="1030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8" name="Google Shape;118;g3372830fcfe_0_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890025" y="2437513"/>
              <a:ext cx="616775" cy="655075"/>
            </a:xfrm>
            <a:prstGeom prst="rect">
              <a:avLst/>
            </a:prstGeom>
            <a:noFill/>
            <a:ln>
              <a:noFill/>
            </a:ln>
          </p:spPr>
        </p:pic>
      </p:grpSp>
      <p:sp>
        <p:nvSpPr>
          <p:cNvPr id="119" name="Google Shape;119;g3372830fcfe_0_0"/>
          <p:cNvSpPr txBox="1"/>
          <p:nvPr/>
        </p:nvSpPr>
        <p:spPr>
          <a:xfrm>
            <a:off x="4875450" y="1797400"/>
            <a:ext cx="3837000" cy="1847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GB" sz="2400">
                <a:solidFill>
                  <a:schemeClr val="dk1"/>
                </a:solidFill>
              </a:rPr>
              <a:t>This means without citizenship you might not be able to go to school, get medical care, find a job or get married.</a:t>
            </a:r>
            <a:endParaRPr sz="2400">
              <a:solidFill>
                <a:schemeClr val="dk1"/>
              </a:solidFill>
            </a:endParaRPr>
          </a:p>
        </p:txBody>
      </p:sp>
      <p:pic>
        <p:nvPicPr>
          <p:cNvPr id="120" name="Google Shape;120;g3372830fcfe_0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1800" y="3644498"/>
            <a:ext cx="592151" cy="306950"/>
          </a:xfrm>
          <a:prstGeom prst="rect">
            <a:avLst/>
          </a:prstGeom>
          <a:noFill/>
          <a:ln>
            <a:noFill/>
          </a:ln>
        </p:spPr>
      </p:pic>
      <p:pic>
        <p:nvPicPr>
          <p:cNvPr id="121" name="Google Shape;121;g3372830fcfe_0_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0" y="3696475"/>
            <a:ext cx="4106876" cy="144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125"/>
        <p:cNvGrpSpPr/>
        <p:nvPr/>
      </p:nvGrpSpPr>
      <p:grpSpPr>
        <a:xfrm>
          <a:off x="0" y="0"/>
          <a:ext cx="0" cy="0"/>
          <a:chOff x="0" y="0"/>
          <a:chExt cx="0" cy="0"/>
        </a:xfrm>
      </p:grpSpPr>
      <p:sp>
        <p:nvSpPr>
          <p:cNvPr id="126" name="Google Shape;126;g337ea15776f_2_32"/>
          <p:cNvSpPr/>
          <p:nvPr/>
        </p:nvSpPr>
        <p:spPr>
          <a:xfrm>
            <a:off x="0" y="-11900"/>
            <a:ext cx="9144000" cy="2289600"/>
          </a:xfrm>
          <a:prstGeom prst="rect">
            <a:avLst/>
          </a:prstGeom>
          <a:solidFill>
            <a:srgbClr val="9822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g337ea15776f_2_32"/>
          <p:cNvSpPr txBox="1">
            <a:spLocks noGrp="1"/>
          </p:cNvSpPr>
          <p:nvPr>
            <p:ph type="title" idx="4294967295"/>
          </p:nvPr>
        </p:nvSpPr>
        <p:spPr>
          <a:xfrm>
            <a:off x="431800" y="368825"/>
            <a:ext cx="8280300" cy="45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800"/>
              <a:buNone/>
            </a:pPr>
            <a:r>
              <a:rPr lang="en-GB" sz="4000" b="1">
                <a:solidFill>
                  <a:schemeClr val="lt1"/>
                </a:solidFill>
              </a:rPr>
              <a:t>True or false?</a:t>
            </a:r>
            <a:endParaRPr sz="4000" b="1">
              <a:solidFill>
                <a:schemeClr val="lt1"/>
              </a:solidFill>
            </a:endParaRPr>
          </a:p>
        </p:txBody>
      </p:sp>
      <p:sp>
        <p:nvSpPr>
          <p:cNvPr id="128" name="Google Shape;128;g337ea15776f_2_32"/>
          <p:cNvSpPr txBox="1"/>
          <p:nvPr/>
        </p:nvSpPr>
        <p:spPr>
          <a:xfrm>
            <a:off x="431800" y="1078575"/>
            <a:ext cx="820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GB" sz="2400">
                <a:solidFill>
                  <a:schemeClr val="lt1"/>
                </a:solidFill>
              </a:rPr>
              <a:t>All people have the right to citizenship somewhere.</a:t>
            </a:r>
            <a:endParaRPr sz="1800">
              <a:solidFill>
                <a:schemeClr val="lt1"/>
              </a:solidFill>
            </a:endParaRPr>
          </a:p>
        </p:txBody>
      </p:sp>
      <p:sp>
        <p:nvSpPr>
          <p:cNvPr id="129" name="Google Shape;129;g337ea15776f_2_32"/>
          <p:cNvSpPr/>
          <p:nvPr/>
        </p:nvSpPr>
        <p:spPr>
          <a:xfrm>
            <a:off x="0" y="2277700"/>
            <a:ext cx="4572000" cy="2865900"/>
          </a:xfrm>
          <a:prstGeom prst="rect">
            <a:avLst/>
          </a:prstGeom>
          <a:solidFill>
            <a:srgbClr val="E86C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g337ea15776f_2_32"/>
          <p:cNvSpPr txBox="1"/>
          <p:nvPr/>
        </p:nvSpPr>
        <p:spPr>
          <a:xfrm>
            <a:off x="1791833" y="3183850"/>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a:solidFill>
                  <a:schemeClr val="lt1"/>
                </a:solidFill>
              </a:rPr>
              <a:t>True</a:t>
            </a:r>
            <a:endParaRPr sz="5000">
              <a:solidFill>
                <a:schemeClr val="lt1"/>
              </a:solidFill>
            </a:endParaRPr>
          </a:p>
        </p:txBody>
      </p:sp>
      <p:sp>
        <p:nvSpPr>
          <p:cNvPr id="131" name="Google Shape;131;g337ea15776f_2_32"/>
          <p:cNvSpPr/>
          <p:nvPr/>
        </p:nvSpPr>
        <p:spPr>
          <a:xfrm>
            <a:off x="4572000" y="2277700"/>
            <a:ext cx="4572000" cy="2865900"/>
          </a:xfrm>
          <a:prstGeom prst="rect">
            <a:avLst/>
          </a:prstGeom>
          <a:solidFill>
            <a:srgbClr val="F6B2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32" name="Google Shape;132;g337ea15776f_2_32"/>
          <p:cNvGrpSpPr/>
          <p:nvPr/>
        </p:nvGrpSpPr>
        <p:grpSpPr>
          <a:xfrm>
            <a:off x="765593" y="3143892"/>
            <a:ext cx="744010" cy="744010"/>
            <a:chOff x="431800" y="2245850"/>
            <a:chExt cx="1030200" cy="1030200"/>
          </a:xfrm>
        </p:grpSpPr>
        <p:sp>
          <p:nvSpPr>
            <p:cNvPr id="133" name="Google Shape;133;g337ea15776f_2_32"/>
            <p:cNvSpPr/>
            <p:nvPr/>
          </p:nvSpPr>
          <p:spPr>
            <a:xfrm>
              <a:off x="431800" y="2245850"/>
              <a:ext cx="1030200" cy="1030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4" name="Google Shape;134;g337ea15776f_2_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4223" y="2416463"/>
              <a:ext cx="485350" cy="683050"/>
            </a:xfrm>
            <a:prstGeom prst="rect">
              <a:avLst/>
            </a:prstGeom>
            <a:noFill/>
            <a:ln>
              <a:noFill/>
            </a:ln>
          </p:spPr>
        </p:pic>
      </p:grpSp>
      <p:sp>
        <p:nvSpPr>
          <p:cNvPr id="135" name="Google Shape;135;g337ea15776f_2_32"/>
          <p:cNvSpPr txBox="1"/>
          <p:nvPr/>
        </p:nvSpPr>
        <p:spPr>
          <a:xfrm>
            <a:off x="6260633" y="3203825"/>
            <a:ext cx="18498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5000" b="1">
                <a:solidFill>
                  <a:schemeClr val="dk1"/>
                </a:solidFill>
              </a:rPr>
              <a:t>False</a:t>
            </a:r>
            <a:endParaRPr sz="5000">
              <a:solidFill>
                <a:schemeClr val="dk1"/>
              </a:solidFill>
            </a:endParaRPr>
          </a:p>
        </p:txBody>
      </p:sp>
      <p:sp>
        <p:nvSpPr>
          <p:cNvPr id="136" name="Google Shape;136;g337ea15776f_2_32"/>
          <p:cNvSpPr/>
          <p:nvPr/>
        </p:nvSpPr>
        <p:spPr>
          <a:xfrm>
            <a:off x="5234393" y="3163867"/>
            <a:ext cx="744000" cy="744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7" name="Google Shape;137;g337ea15776f_2_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63612" y="3278013"/>
            <a:ext cx="485575" cy="51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B230"/>
        </a:solidFill>
        <a:effectLst/>
      </p:bgPr>
    </p:bg>
    <p:spTree>
      <p:nvGrpSpPr>
        <p:cNvPr id="1" name="Shape 141"/>
        <p:cNvGrpSpPr/>
        <p:nvPr/>
      </p:nvGrpSpPr>
      <p:grpSpPr>
        <a:xfrm>
          <a:off x="0" y="0"/>
          <a:ext cx="0" cy="0"/>
          <a:chOff x="0" y="0"/>
          <a:chExt cx="0" cy="0"/>
        </a:xfrm>
      </p:grpSpPr>
      <p:sp>
        <p:nvSpPr>
          <p:cNvPr id="142" name="Google Shape;142;g3372830fcfe_0_14"/>
          <p:cNvSpPr/>
          <p:nvPr/>
        </p:nvSpPr>
        <p:spPr>
          <a:xfrm>
            <a:off x="0" y="-11900"/>
            <a:ext cx="9144000" cy="1440600"/>
          </a:xfrm>
          <a:prstGeom prst="rect">
            <a:avLst/>
          </a:prstGeom>
          <a:solidFill>
            <a:srgbClr val="9822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g3372830fcfe_0_14"/>
          <p:cNvSpPr txBox="1">
            <a:spLocks noGrp="1"/>
          </p:cNvSpPr>
          <p:nvPr>
            <p:ph type="title" idx="4294967295"/>
          </p:nvPr>
        </p:nvSpPr>
        <p:spPr>
          <a:xfrm>
            <a:off x="431850" y="1797400"/>
            <a:ext cx="3958200" cy="1666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800"/>
              <a:buNone/>
            </a:pPr>
            <a:r>
              <a:rPr lang="en-GB" sz="2500" b="1"/>
              <a:t>In theory, all people have the right to citizenship somewhere.</a:t>
            </a:r>
            <a:endParaRPr sz="2500" b="1"/>
          </a:p>
        </p:txBody>
      </p:sp>
      <p:sp>
        <p:nvSpPr>
          <p:cNvPr id="144" name="Google Shape;144;g3372830fcfe_0_14"/>
          <p:cNvSpPr txBox="1"/>
          <p:nvPr/>
        </p:nvSpPr>
        <p:spPr>
          <a:xfrm>
            <a:off x="4069024" y="384625"/>
            <a:ext cx="20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4000" b="1">
                <a:solidFill>
                  <a:schemeClr val="lt1"/>
                </a:solidFill>
              </a:rPr>
              <a:t>True</a:t>
            </a:r>
            <a:endParaRPr sz="2600" b="1">
              <a:solidFill>
                <a:schemeClr val="lt1"/>
              </a:solidFill>
            </a:endParaRPr>
          </a:p>
        </p:txBody>
      </p:sp>
      <p:grpSp>
        <p:nvGrpSpPr>
          <p:cNvPr id="145" name="Google Shape;145;g3372830fcfe_0_14"/>
          <p:cNvGrpSpPr/>
          <p:nvPr/>
        </p:nvGrpSpPr>
        <p:grpSpPr>
          <a:xfrm>
            <a:off x="3030999" y="307973"/>
            <a:ext cx="861350" cy="861350"/>
            <a:chOff x="7683325" y="2249950"/>
            <a:chExt cx="1030200" cy="1030200"/>
          </a:xfrm>
        </p:grpSpPr>
        <p:sp>
          <p:nvSpPr>
            <p:cNvPr id="146" name="Google Shape;146;g3372830fcfe_0_14"/>
            <p:cNvSpPr/>
            <p:nvPr/>
          </p:nvSpPr>
          <p:spPr>
            <a:xfrm>
              <a:off x="7683325" y="2249950"/>
              <a:ext cx="1030200" cy="1030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7" name="Google Shape;147;g3372830fcfe_0_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890025" y="2437513"/>
              <a:ext cx="616775" cy="655075"/>
            </a:xfrm>
            <a:prstGeom prst="rect">
              <a:avLst/>
            </a:prstGeom>
            <a:noFill/>
            <a:ln>
              <a:noFill/>
            </a:ln>
          </p:spPr>
        </p:pic>
      </p:grpSp>
      <p:sp>
        <p:nvSpPr>
          <p:cNvPr id="148" name="Google Shape;148;g3372830fcfe_0_14"/>
          <p:cNvSpPr txBox="1"/>
          <p:nvPr/>
        </p:nvSpPr>
        <p:spPr>
          <a:xfrm>
            <a:off x="4875450" y="1797400"/>
            <a:ext cx="3837000" cy="1847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a:solidFill>
                  <a:schemeClr val="dk1"/>
                </a:solidFill>
              </a:rPr>
              <a:t>Despite this, there are individuals in the world who have no citizenship in </a:t>
            </a:r>
            <a:endParaRPr sz="2400">
              <a:solidFill>
                <a:schemeClr val="dk1"/>
              </a:solidFill>
            </a:endParaRPr>
          </a:p>
          <a:p>
            <a:pPr marL="0" lvl="0" indent="0" algn="l" rtl="0">
              <a:spcBef>
                <a:spcPts val="0"/>
              </a:spcBef>
              <a:spcAft>
                <a:spcPts val="0"/>
              </a:spcAft>
              <a:buNone/>
            </a:pPr>
            <a:r>
              <a:rPr lang="en-GB" sz="2400">
                <a:solidFill>
                  <a:schemeClr val="dk1"/>
                </a:solidFill>
              </a:rPr>
              <a:t>any country, meaning they </a:t>
            </a:r>
            <a:endParaRPr sz="2400">
              <a:solidFill>
                <a:schemeClr val="dk1"/>
              </a:solidFill>
            </a:endParaRPr>
          </a:p>
          <a:p>
            <a:pPr marL="0" lvl="0" indent="0" algn="l" rtl="0">
              <a:spcBef>
                <a:spcPts val="0"/>
              </a:spcBef>
              <a:spcAft>
                <a:spcPts val="0"/>
              </a:spcAft>
              <a:buNone/>
            </a:pPr>
            <a:r>
              <a:rPr lang="en-GB" sz="2400">
                <a:solidFill>
                  <a:schemeClr val="dk1"/>
                </a:solidFill>
              </a:rPr>
              <a:t>are “stateless”.</a:t>
            </a:r>
            <a:endParaRPr sz="2400">
              <a:solidFill>
                <a:schemeClr val="dk1"/>
              </a:solidFill>
            </a:endParaRPr>
          </a:p>
        </p:txBody>
      </p:sp>
      <p:pic>
        <p:nvPicPr>
          <p:cNvPr id="149" name="Google Shape;149;g3372830fcfe_0_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1800" y="3644498"/>
            <a:ext cx="592151" cy="306950"/>
          </a:xfrm>
          <a:prstGeom prst="rect">
            <a:avLst/>
          </a:prstGeom>
          <a:noFill/>
          <a:ln>
            <a:noFill/>
          </a:ln>
        </p:spPr>
      </p:pic>
      <p:pic>
        <p:nvPicPr>
          <p:cNvPr id="150" name="Google Shape;150;g3372830fcfe_0_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0" y="3696475"/>
            <a:ext cx="4106876" cy="1447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TEEF RGB brand colours">
      <a:dk1>
        <a:srgbClr val="000000"/>
      </a:dk1>
      <a:lt1>
        <a:srgbClr val="FFFFFF"/>
      </a:lt1>
      <a:dk2>
        <a:srgbClr val="383E41"/>
      </a:dk2>
      <a:lt2>
        <a:srgbClr val="D7D7D7"/>
      </a:lt2>
      <a:accent1>
        <a:srgbClr val="E3120B"/>
      </a:accent1>
      <a:accent2>
        <a:srgbClr val="142680"/>
      </a:accent2>
      <a:accent3>
        <a:srgbClr val="19D2B9"/>
      </a:accent3>
      <a:accent4>
        <a:srgbClr val="E75936"/>
      </a:accent4>
      <a:accent5>
        <a:srgbClr val="E7365D"/>
      </a:accent5>
      <a:accent6>
        <a:srgbClr val="FDDC20"/>
      </a:accent6>
      <a:hlink>
        <a:srgbClr val="E3120B"/>
      </a:hlink>
      <a:folHlink>
        <a:srgbClr val="3C34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1774</Words>
  <Application>Microsoft Office PowerPoint</Application>
  <PresentationFormat>On-screen Show (16:9)</PresentationFormat>
  <Paragraphs>128</Paragraphs>
  <Slides>21</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Simple Light</vt:lpstr>
      <vt:lpstr>PowerPoint Presentation</vt:lpstr>
      <vt:lpstr>What does it mean  to be a citizen?</vt:lpstr>
      <vt:lpstr>PowerPoint Presentation</vt:lpstr>
      <vt:lpstr>True or false?</vt:lpstr>
      <vt:lpstr>If you are born in a country, you are not  automatically a citizen.</vt:lpstr>
      <vt:lpstr>True or false?</vt:lpstr>
      <vt:lpstr>If you are not a citizen of  a country often you don’t have access to basic rights like education, health care or  a passport.</vt:lpstr>
      <vt:lpstr>True or false?</vt:lpstr>
      <vt:lpstr>In theory, all people have the right to citizenship somewhere.</vt:lpstr>
      <vt:lpstr>PowerPoint Presentation</vt:lpstr>
      <vt:lpstr>Let’s recap what Donald Trump’s new  rules could mean for America</vt:lpstr>
      <vt:lpstr>Immigration officers, your instructions are:  In your groups, draw a pretend line and label the sides of it “Side A”  and “Side B”  Take one card each  Take it in turns to read your cards and decide together: should this person be on Side A or Side B? </vt:lpstr>
      <vt:lpstr>Answers (See the Challenge answer sheet for explanations)  </vt:lpstr>
      <vt:lpstr>How might the new rule benefit people in America? </vt:lpstr>
      <vt:lpstr>Imagine you are in charge of a country  deciding new rules for citizenship.</vt:lpstr>
      <vt:lpstr>Should the people in charge  of a country be allowed to change the rules about citizenship once the rule has been decided?  For example, if President Trump's new rule is passed then new babies might be under stricter rules than adult citizens previously had. </vt:lpstr>
      <vt:lpstr>If someone is told they are a citizen, should this ever be taken away from them?  For example, if the rules change in America should anyone have their citizenship taken away? </vt:lpstr>
      <vt:lpstr>Other than birth and location are there any other rules that should help determine if someone could be a citizen?  For example, in Australia if a person commits a serious crime against the country they can have their citizenship taken away.  </vt:lpstr>
      <vt:lpstr>Is it ever OK to make  someone stateless?  For example, sometimes a baby might be born under circumstances where no countries accept them as a citizen. Such as being born in Egypt when both parents are not from Egypt. </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ernie brennan</dc:creator>
  <cp:lastModifiedBy>Ernie Brennan</cp:lastModifiedBy>
  <cp:revision>1</cp:revision>
  <dcterms:modified xsi:type="dcterms:W3CDTF">2026-04-09T15:52:22Z</dcterms:modified>
</cp:coreProperties>
</file>